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1" r:id="rId13"/>
    <p:sldId id="290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814"/>
    <a:srgbClr val="003741"/>
    <a:srgbClr val="6AB650"/>
    <a:srgbClr val="0066FF"/>
    <a:srgbClr val="009CB4"/>
    <a:srgbClr val="E89E00"/>
    <a:srgbClr val="CED9E5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09/04/21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Patiënt voorlichtingsavond hemofilie, Amsterdam UMC, loc AMC (29.10.2019)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Patiënt voorlichtingsavond hemofilie, Amsterdam UMC, loc AMC (29.10.2019)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1945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Patiënt voorlichtingsavond hemofilie, Amsterdam UMC, loc AMC (29.10.2019)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4562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Patiënt voorlichtingsavond hemofilie, Amsterdam UMC, loc AMC (29.10.2019)</a:t>
            </a:r>
          </a:p>
        </p:txBody>
      </p:sp>
    </p:spTree>
    <p:extLst>
      <p:ext uri="{BB962C8B-B14F-4D97-AF65-F5344CB8AC3E}">
        <p14:creationId xmlns:p14="http://schemas.microsoft.com/office/powerpoint/2010/main" val="2236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Patiënt voorlichtingsavond hemofilie, Amsterdam UMC, loc AMC (29.10.2019)</a:t>
            </a:r>
          </a:p>
        </p:txBody>
      </p:sp>
    </p:spTree>
    <p:extLst>
      <p:ext uri="{BB962C8B-B14F-4D97-AF65-F5344CB8AC3E}">
        <p14:creationId xmlns:p14="http://schemas.microsoft.com/office/powerpoint/2010/main" val="2442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Patiënt voorlichtingsavond hemofilie, Amsterdam UMC, loc AMC (29.10.2019)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Patiënt voorlichtingsavond hemofilie, Amsterdam UMC, loc AMC (29.10.2019)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073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Patiënt voorlichtingsavond hemofilie, Amsterdam UMC, loc AMC (29.10.2019)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9913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26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4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Patiënt voorlichtingsavond hemofilie, Amsterdam UMC, loc AMC (29.10.2019)</a:t>
            </a:r>
          </a:p>
        </p:txBody>
      </p:sp>
    </p:spTree>
    <p:extLst>
      <p:ext uri="{BB962C8B-B14F-4D97-AF65-F5344CB8AC3E}">
        <p14:creationId xmlns:p14="http://schemas.microsoft.com/office/powerpoint/2010/main" val="13674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Patiënt voorlichtingsavond hemofilie, Amsterdam UMC, loc AMC (29.10.2019)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Patiënt voorlichtingsavond hemofilie, Amsterdam UMC, loc AMC (29.10.2019)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5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Patiënt voorlichtingsavond hemofilie, Amsterdam UMC, loc AMC (29.10.2019)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Patiënt voorlichtingsavond hemofilie, Amsterdam UMC, loc AMC (29.10.2019)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4344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Patiënt voorlichtingsavond hemofilie, Amsterdam UMC, loc AMC (29.10.2019)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171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B1B7E-CC21-4C99-9D38-6CCE8455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8EA7E-DE08-4DBA-992A-EAD91BD325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77"/>
            <a:r>
              <a:rPr lang="nl-NL">
                <a:solidFill>
                  <a:srgbClr val="242B35"/>
                </a:solidFill>
                <a:latin typeface="Arial" panose="020B0604020202020204"/>
              </a:rPr>
              <a:t>Patiënt voorlichtingsavond hemofilie, Amsterdam UMC, loc AMC (29.10.2019)</a:t>
            </a:r>
            <a:endParaRPr lang="en-GB" dirty="0">
              <a:solidFill>
                <a:srgbClr val="242B35"/>
              </a:solidFill>
              <a:latin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9508A-8F4E-4F46-BA3A-1F9C5CEEDA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7"/>
            <a:fld id="{C15DFCBD-5796-4339-AB80-EFE93813F17A}" type="slidenum">
              <a:rPr lang="en-GB" smtClean="0">
                <a:solidFill>
                  <a:srgbClr val="242B35"/>
                </a:solidFill>
                <a:latin typeface="Arial" panose="020B0604020202020204"/>
              </a:rPr>
              <a:pPr defTabSz="914377"/>
              <a:t>‹#›</a:t>
            </a:fld>
            <a:endParaRPr lang="en-GB">
              <a:solidFill>
                <a:srgbClr val="242B35"/>
              </a:solidFill>
              <a:latin typeface="Arial" panose="020B060402020202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FAC5C-8CEB-411A-ABF9-3F84D24F9D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341439"/>
            <a:ext cx="10515600" cy="50149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457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91AB-55A3-480C-BBD6-4C1DC2C9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36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A7A2-997A-4DAB-A183-2C7433F9A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16001"/>
            <a:ext cx="5181600" cy="5160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BBB3C-665F-415B-9C52-66B9787F4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16001"/>
            <a:ext cx="5181600" cy="5160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E9FF3-AB56-47D2-B0B4-6B83631C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r>
              <a:rPr lang="nl-NL">
                <a:solidFill>
                  <a:srgbClr val="242B35"/>
                </a:solidFill>
                <a:latin typeface="Arial" panose="020B0604020202020204"/>
              </a:rPr>
              <a:t>Patiënt voorlichtingsavond hemofilie, Amsterdam UMC, loc AMC (29.10.2019)</a:t>
            </a:r>
            <a:endParaRPr lang="en-GB">
              <a:solidFill>
                <a:srgbClr val="242B35"/>
              </a:solidFill>
              <a:latin typeface="Arial" panose="020B060402020202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93659-17D7-4576-8207-87F1B223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15DFCBD-5796-4339-AB80-EFE93813F17A}" type="slidenum">
              <a:rPr lang="en-GB" smtClean="0">
                <a:solidFill>
                  <a:srgbClr val="242B35"/>
                </a:solidFill>
                <a:latin typeface="Arial" panose="020B0604020202020204"/>
              </a:rPr>
              <a:pPr defTabSz="914377"/>
              <a:t>‹#›</a:t>
            </a:fld>
            <a:endParaRPr lang="en-GB">
              <a:solidFill>
                <a:srgbClr val="242B35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0229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19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Patiënt voorlichtingsavond hemofilie, Amsterdam UMC, loc AMC (29.10.2019)</a:t>
            </a:r>
          </a:p>
        </p:txBody>
      </p:sp>
    </p:spTree>
    <p:extLst>
      <p:ext uri="{BB962C8B-B14F-4D97-AF65-F5344CB8AC3E}">
        <p14:creationId xmlns:p14="http://schemas.microsoft.com/office/powerpoint/2010/main" val="2128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Patiënt voorlichtingsavond hemofilie, Amsterdam UMC, loc AMC (29.10.2019)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Patiënt voorlichtingsavond hemofilie, Amsterdam UMC, loc AMC (29.10.2019)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659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Patiënt voorlichtingsavond hemofilie, Amsterdam UMC, loc AMC (29.10.2019)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4141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3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Patiënt voorlichtingsavond hemofilie, Amsterdam UMC, loc AMC (29.10.2019)</a:t>
            </a:r>
          </a:p>
        </p:txBody>
      </p:sp>
    </p:spTree>
    <p:extLst>
      <p:ext uri="{BB962C8B-B14F-4D97-AF65-F5344CB8AC3E}">
        <p14:creationId xmlns:p14="http://schemas.microsoft.com/office/powerpoint/2010/main" val="2210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Patiënt voorlichtingsavond hemofilie, Amsterdam UMC, loc AMC (29.10.2019)</a:t>
            </a:r>
          </a:p>
        </p:txBody>
      </p:sp>
    </p:spTree>
    <p:extLst>
      <p:ext uri="{BB962C8B-B14F-4D97-AF65-F5344CB8AC3E}">
        <p14:creationId xmlns:p14="http://schemas.microsoft.com/office/powerpoint/2010/main" val="29827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199" y="6381750"/>
            <a:ext cx="64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Patiënt voorlichtingsavond hemofilie, Amsterdam UMC, loc AMC (29.10.2019)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55" r:id="rId25"/>
    <p:sldLayoutId id="2147483683" r:id="rId26"/>
    <p:sldLayoutId id="2147483684" r:id="rId27"/>
    <p:sldLayoutId id="2147483687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27C79-C680-4A7F-8DF6-D93FA9B64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1" y="1347082"/>
            <a:ext cx="10776857" cy="1372003"/>
          </a:xfrm>
        </p:spPr>
        <p:txBody>
          <a:bodyPr>
            <a:normAutofit/>
          </a:bodyPr>
          <a:lstStyle/>
          <a:p>
            <a:r>
              <a:rPr lang="en-US" sz="4400" dirty="0"/>
              <a:t>Vaccine Induced Prothrombotic Immune Thrombocytopenia (VIPIT)</a:t>
            </a:r>
            <a:endParaRPr lang="nl-NL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60957-158E-4B16-8072-F85057101822}"/>
              </a:ext>
            </a:extLst>
          </p:cNvPr>
          <p:cNvSpPr txBox="1"/>
          <p:nvPr/>
        </p:nvSpPr>
        <p:spPr>
          <a:xfrm>
            <a:off x="785374" y="2771250"/>
            <a:ext cx="6058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Michiel Coppens (internist </a:t>
            </a:r>
            <a:r>
              <a:rPr lang="en-US" sz="2000" dirty="0" err="1">
                <a:solidFill>
                  <a:schemeClr val="bg1"/>
                </a:solidFill>
              </a:rPr>
              <a:t>vasculaire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geneeskunde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F99223-A11E-496F-A6F2-E4EBA8B5B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136"/>
          <a:stretch/>
        </p:blipFill>
        <p:spPr>
          <a:xfrm>
            <a:off x="-1" y="3429001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22E5-6A20-4D56-BCCD-0D704EFF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Diagnostisch</a:t>
            </a:r>
            <a:r>
              <a:rPr lang="en-US" dirty="0"/>
              <a:t> </a:t>
            </a:r>
            <a:r>
              <a:rPr lang="en-US" dirty="0" err="1"/>
              <a:t>algoritme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7D95-DFF1-4EEE-8B6A-F16468A1ED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Voorstel</a:t>
            </a:r>
            <a:r>
              <a:rPr lang="en-US" dirty="0"/>
              <a:t> case </a:t>
            </a:r>
            <a:r>
              <a:rPr lang="en-US" dirty="0" err="1"/>
              <a:t>definitie</a:t>
            </a:r>
            <a:r>
              <a:rPr lang="en-US" dirty="0"/>
              <a:t>:</a:t>
            </a:r>
          </a:p>
          <a:p>
            <a:pPr lvl="1"/>
            <a:r>
              <a:rPr lang="nl-NL" dirty="0"/>
              <a:t>klachten van bloedingen en/of klachten passend bij trombose (en dan hoofdpijn/buikpijn en klassieke klachten van </a:t>
            </a:r>
            <a:r>
              <a:rPr lang="nl-NL" dirty="0" err="1"/>
              <a:t>dvt</a:t>
            </a:r>
            <a:r>
              <a:rPr lang="nl-NL" dirty="0"/>
              <a:t>/</a:t>
            </a:r>
            <a:r>
              <a:rPr lang="nl-NL" dirty="0" err="1"/>
              <a:t>le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Verlaagde </a:t>
            </a:r>
            <a:r>
              <a:rPr lang="nl-NL" dirty="0" err="1"/>
              <a:t>trombo’s</a:t>
            </a:r>
            <a:r>
              <a:rPr lang="nl-NL" dirty="0"/>
              <a:t> (</a:t>
            </a:r>
            <a:r>
              <a:rPr lang="nl-NL" dirty="0">
                <a:solidFill>
                  <a:srgbClr val="FF0000"/>
                </a:solidFill>
              </a:rPr>
              <a:t>&lt; 150</a:t>
            </a:r>
            <a:r>
              <a:rPr lang="nl-NL" dirty="0"/>
              <a:t> x10</a:t>
            </a:r>
            <a:r>
              <a:rPr lang="nl-NL" baseline="30000" dirty="0"/>
              <a:t>9</a:t>
            </a:r>
            <a:r>
              <a:rPr lang="nl-NL" dirty="0"/>
              <a:t>/L) </a:t>
            </a:r>
          </a:p>
          <a:p>
            <a:pPr lvl="1"/>
            <a:r>
              <a:rPr lang="nl-NL" dirty="0"/>
              <a:t>Binnen 4-</a:t>
            </a:r>
            <a:r>
              <a:rPr lang="nl-NL" dirty="0">
                <a:solidFill>
                  <a:srgbClr val="FF0000"/>
                </a:solidFill>
              </a:rPr>
              <a:t>16/28</a:t>
            </a:r>
            <a:r>
              <a:rPr lang="nl-NL" dirty="0"/>
              <a:t> dagen na vaccinatie.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43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1D98-B754-4879-8156-2D3C65D1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Diagnostisch</a:t>
            </a:r>
            <a:r>
              <a:rPr lang="en-US" dirty="0"/>
              <a:t> </a:t>
            </a:r>
            <a:r>
              <a:rPr lang="en-US" dirty="0" err="1"/>
              <a:t>pakket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371B2-42AC-4640-8070-C5942D8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100" y="2425655"/>
            <a:ext cx="10744200" cy="3751308"/>
          </a:xfrm>
        </p:spPr>
        <p:txBody>
          <a:bodyPr/>
          <a:lstStyle/>
          <a:p>
            <a:r>
              <a:rPr lang="en-US" dirty="0" err="1"/>
              <a:t>Bloedbeeld</a:t>
            </a:r>
            <a:r>
              <a:rPr lang="en-US" dirty="0"/>
              <a:t>, </a:t>
            </a:r>
            <a:r>
              <a:rPr lang="en-US" dirty="0" err="1"/>
              <a:t>verder</a:t>
            </a:r>
            <a:endParaRPr lang="en-US" dirty="0"/>
          </a:p>
          <a:p>
            <a:pPr lvl="1"/>
            <a:r>
              <a:rPr lang="en-US" dirty="0" err="1"/>
              <a:t>Trombocyten</a:t>
            </a:r>
            <a:r>
              <a:rPr lang="en-US" dirty="0"/>
              <a:t> in </a:t>
            </a:r>
            <a:r>
              <a:rPr lang="en-US" dirty="0" err="1"/>
              <a:t>citraat</a:t>
            </a:r>
            <a:r>
              <a:rPr lang="en-US" dirty="0"/>
              <a:t> (excl EDTA </a:t>
            </a:r>
            <a:r>
              <a:rPr lang="en-US" dirty="0" err="1"/>
              <a:t>fenomeen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Fragmentocyten</a:t>
            </a:r>
            <a:r>
              <a:rPr lang="en-US" dirty="0"/>
              <a:t>, </a:t>
            </a:r>
            <a:r>
              <a:rPr lang="en-US" dirty="0" err="1"/>
              <a:t>reticulocyten</a:t>
            </a:r>
            <a:endParaRPr lang="en-US" dirty="0"/>
          </a:p>
          <a:p>
            <a:pPr lvl="1"/>
            <a:r>
              <a:rPr lang="en-US" dirty="0"/>
              <a:t>D-</a:t>
            </a:r>
            <a:r>
              <a:rPr lang="en-US" dirty="0" err="1"/>
              <a:t>dimeer</a:t>
            </a:r>
            <a:r>
              <a:rPr lang="en-US" dirty="0"/>
              <a:t>, </a:t>
            </a:r>
            <a:r>
              <a:rPr lang="en-US" dirty="0" err="1"/>
              <a:t>fibrinogeen</a:t>
            </a:r>
            <a:r>
              <a:rPr lang="en-US" dirty="0"/>
              <a:t> (PT, APTT)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80743-F682-42C6-A436-D641207D5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07" y="4437917"/>
            <a:ext cx="7527985" cy="1319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6822D-974C-426C-9179-67C793904943}"/>
              </a:ext>
            </a:extLst>
          </p:cNvPr>
          <p:cNvSpPr txBox="1"/>
          <p:nvPr/>
        </p:nvSpPr>
        <p:spPr>
          <a:xfrm>
            <a:off x="7878792" y="3490822"/>
            <a:ext cx="3801375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Turn around time: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 house HITT test: </a:t>
            </a:r>
            <a:r>
              <a:rPr lang="en-US" dirty="0" err="1">
                <a:solidFill>
                  <a:srgbClr val="FF0000"/>
                </a:solidFill>
              </a:rPr>
              <a:t>paar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uur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Sanquin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antistof</a:t>
            </a:r>
            <a:r>
              <a:rPr lang="en-US" dirty="0">
                <a:solidFill>
                  <a:srgbClr val="FF0000"/>
                </a:solidFill>
              </a:rPr>
              <a:t> test: &lt; 24 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Sanquin</a:t>
            </a:r>
            <a:r>
              <a:rPr lang="en-US" dirty="0">
                <a:solidFill>
                  <a:srgbClr val="FF0000"/>
                </a:solidFill>
              </a:rPr>
              <a:t> HIPAA, </a:t>
            </a:r>
            <a:r>
              <a:rPr lang="en-US" dirty="0" err="1">
                <a:solidFill>
                  <a:srgbClr val="FF0000"/>
                </a:solidFill>
              </a:rPr>
              <a:t>afhankelijk</a:t>
            </a:r>
            <a:r>
              <a:rPr lang="en-US" dirty="0">
                <a:solidFill>
                  <a:srgbClr val="FF0000"/>
                </a:solidFill>
              </a:rPr>
              <a:t> van </a:t>
            </a:r>
            <a:r>
              <a:rPr lang="en-US" dirty="0" err="1">
                <a:solidFill>
                  <a:srgbClr val="FF0000"/>
                </a:solidFill>
              </a:rPr>
              <a:t>dag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vd</a:t>
            </a:r>
            <a:r>
              <a:rPr lang="en-US" dirty="0">
                <a:solidFill>
                  <a:srgbClr val="FF0000"/>
                </a:solidFill>
              </a:rPr>
              <a:t> week 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65A6-C29C-4F73-BE2C-F2161349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VIPIT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31A7-C220-4209-9B97-74BB1B354E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I.p.</a:t>
            </a:r>
            <a:endParaRPr lang="en-US" dirty="0"/>
          </a:p>
          <a:p>
            <a:pPr lvl="1"/>
            <a:r>
              <a:rPr lang="en-US" dirty="0" err="1"/>
              <a:t>Trombopenie</a:t>
            </a:r>
            <a:r>
              <a:rPr lang="en-US" dirty="0"/>
              <a:t> (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écht</a:t>
            </a:r>
            <a:r>
              <a:rPr lang="en-US" dirty="0"/>
              <a:t> </a:t>
            </a:r>
            <a:r>
              <a:rPr lang="en-US" dirty="0" err="1"/>
              <a:t>laag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Hoge D-</a:t>
            </a:r>
            <a:r>
              <a:rPr lang="en-US" dirty="0" err="1"/>
              <a:t>dimeer</a:t>
            </a:r>
            <a:r>
              <a:rPr lang="en-US" dirty="0"/>
              <a:t> (&gt; 2, &gt; 4?)</a:t>
            </a:r>
          </a:p>
          <a:p>
            <a:pPr lvl="1"/>
            <a:r>
              <a:rPr lang="en-US" dirty="0" err="1"/>
              <a:t>Trombotische</a:t>
            </a:r>
            <a:r>
              <a:rPr lang="en-US" dirty="0"/>
              <a:t> </a:t>
            </a:r>
            <a:r>
              <a:rPr lang="en-US" dirty="0" err="1"/>
              <a:t>complicatie</a:t>
            </a:r>
            <a:endParaRPr lang="en-US" dirty="0"/>
          </a:p>
          <a:p>
            <a:pPr lvl="1"/>
            <a:r>
              <a:rPr lang="en-US" dirty="0" err="1"/>
              <a:t>Positieve</a:t>
            </a:r>
            <a:r>
              <a:rPr lang="en-US" dirty="0"/>
              <a:t> </a:t>
            </a:r>
            <a:r>
              <a:rPr lang="en-US" dirty="0" err="1"/>
              <a:t>antistoffen</a:t>
            </a:r>
            <a:r>
              <a:rPr lang="en-US" dirty="0"/>
              <a:t> en HIPAA</a:t>
            </a:r>
          </a:p>
          <a:p>
            <a:pPr lvl="1"/>
            <a:endParaRPr lang="en-US" dirty="0"/>
          </a:p>
          <a:p>
            <a:r>
              <a:rPr lang="en-US" dirty="0"/>
              <a:t>Maar ≠ Zwart-Wit. </a:t>
            </a:r>
            <a:r>
              <a:rPr lang="en-US" dirty="0" err="1"/>
              <a:t>Zeker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lastige</a:t>
            </a:r>
            <a:r>
              <a:rPr lang="en-US" dirty="0"/>
              <a:t> casus </a:t>
            </a:r>
            <a:r>
              <a:rPr lang="en-US" dirty="0" err="1"/>
              <a:t>overleg</a:t>
            </a:r>
            <a:r>
              <a:rPr lang="en-US" dirty="0"/>
              <a:t> </a:t>
            </a:r>
            <a:r>
              <a:rPr lang="en-US" dirty="0" err="1"/>
              <a:t>vasculaire-hemat</a:t>
            </a:r>
            <a:endParaRPr lang="en-US" dirty="0"/>
          </a:p>
          <a:p>
            <a:endParaRPr lang="en-US" dirty="0"/>
          </a:p>
          <a:p>
            <a:r>
              <a:rPr lang="en-US" dirty="0"/>
              <a:t>Mn: </a:t>
            </a:r>
            <a:r>
              <a:rPr lang="en-US" dirty="0" err="1"/>
              <a:t>werk</a:t>
            </a:r>
            <a:r>
              <a:rPr lang="en-US" dirty="0"/>
              <a:t> DD </a:t>
            </a:r>
            <a:r>
              <a:rPr lang="en-US" dirty="0" err="1"/>
              <a:t>uit</a:t>
            </a:r>
            <a:r>
              <a:rPr lang="en-US" dirty="0"/>
              <a:t>. ITP, TMA, </a:t>
            </a:r>
            <a:r>
              <a:rPr lang="en-US" dirty="0" err="1"/>
              <a:t>virale</a:t>
            </a:r>
            <a:r>
              <a:rPr lang="en-US" dirty="0"/>
              <a:t> </a:t>
            </a:r>
            <a:r>
              <a:rPr lang="en-US" dirty="0" err="1"/>
              <a:t>trombopenie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2B60-81DE-40B2-8BDD-1075F5C7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611257"/>
            <a:ext cx="10766044" cy="1325563"/>
          </a:xfrm>
        </p:spPr>
        <p:txBody>
          <a:bodyPr/>
          <a:lstStyle/>
          <a:p>
            <a:r>
              <a:rPr lang="en-US" dirty="0" err="1"/>
              <a:t>Behandeling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3E09-8B44-4221-B224-083F2EAC5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944" y="2092100"/>
            <a:ext cx="10744200" cy="3751308"/>
          </a:xfrm>
        </p:spPr>
        <p:txBody>
          <a:bodyPr/>
          <a:lstStyle/>
          <a:p>
            <a:r>
              <a:rPr lang="en-US" sz="2000" u="sng" dirty="0" err="1"/>
              <a:t>I.g.v</a:t>
            </a:r>
            <a:r>
              <a:rPr lang="en-US" sz="2000" u="sng" dirty="0"/>
              <a:t>. </a:t>
            </a:r>
            <a:r>
              <a:rPr lang="en-US" sz="2000" u="sng" dirty="0" err="1"/>
              <a:t>trombose</a:t>
            </a:r>
            <a:endParaRPr lang="en-US" sz="2000" dirty="0"/>
          </a:p>
          <a:p>
            <a:r>
              <a:rPr lang="en-US" sz="2000" dirty="0"/>
              <a:t>Non-</a:t>
            </a:r>
            <a:r>
              <a:rPr lang="en-US" sz="2000" dirty="0" err="1"/>
              <a:t>heparine</a:t>
            </a:r>
            <a:r>
              <a:rPr lang="en-US" sz="2000" dirty="0"/>
              <a:t> </a:t>
            </a:r>
            <a:r>
              <a:rPr lang="en-US" sz="2000" dirty="0" err="1"/>
              <a:t>antistolling</a:t>
            </a:r>
            <a:r>
              <a:rPr lang="en-US" sz="2000" dirty="0"/>
              <a:t> </a:t>
            </a:r>
            <a:r>
              <a:rPr lang="en-US" sz="2000" u="sng" dirty="0" err="1"/>
              <a:t>volgens</a:t>
            </a:r>
            <a:r>
              <a:rPr lang="en-US" sz="2000" u="sng" dirty="0"/>
              <a:t> HIT protocol</a:t>
            </a:r>
          </a:p>
          <a:p>
            <a:pPr lvl="1"/>
            <a:r>
              <a:rPr lang="en-US" sz="2000" dirty="0"/>
              <a:t>DOAC				</a:t>
            </a:r>
            <a:r>
              <a:rPr lang="en-US" sz="2000" dirty="0" err="1"/>
              <a:t>oraal</a:t>
            </a:r>
            <a:endParaRPr lang="en-US" sz="2000" dirty="0"/>
          </a:p>
          <a:p>
            <a:pPr lvl="1"/>
            <a:r>
              <a:rPr lang="en-US" sz="2000" dirty="0" err="1"/>
              <a:t>Danaparoïd</a:t>
            </a:r>
            <a:r>
              <a:rPr lang="en-US" sz="2000" dirty="0"/>
              <a:t> (</a:t>
            </a:r>
            <a:r>
              <a:rPr lang="en-US" sz="2000" dirty="0" err="1"/>
              <a:t>Orgaran</a:t>
            </a:r>
            <a:r>
              <a:rPr lang="en-US" sz="2000" dirty="0"/>
              <a:t>) 		</a:t>
            </a:r>
            <a:r>
              <a:rPr lang="en-US" sz="2000" dirty="0" err="1"/>
              <a:t>sc</a:t>
            </a:r>
            <a:r>
              <a:rPr lang="en-US" sz="2000" dirty="0"/>
              <a:t>/iv</a:t>
            </a:r>
          </a:p>
          <a:p>
            <a:pPr lvl="1"/>
            <a:r>
              <a:rPr lang="en-US" sz="2000" dirty="0"/>
              <a:t>Fondaparinux			</a:t>
            </a:r>
            <a:r>
              <a:rPr lang="en-US" sz="2000" dirty="0" err="1"/>
              <a:t>sc</a:t>
            </a:r>
            <a:endParaRPr lang="en-US" sz="2000" dirty="0"/>
          </a:p>
          <a:p>
            <a:pPr lvl="1"/>
            <a:r>
              <a:rPr lang="en-US" sz="2000" dirty="0" err="1"/>
              <a:t>Argatroban</a:t>
            </a:r>
            <a:r>
              <a:rPr lang="en-US" sz="2000" dirty="0"/>
              <a:t>			iv</a:t>
            </a:r>
          </a:p>
          <a:p>
            <a:r>
              <a:rPr lang="en-US" sz="2000" dirty="0"/>
              <a:t>IVIG 1 gram/kg/</a:t>
            </a:r>
            <a:r>
              <a:rPr lang="en-US" sz="2000" dirty="0" err="1"/>
              <a:t>dag</a:t>
            </a:r>
            <a:r>
              <a:rPr lang="en-US" sz="2000" dirty="0"/>
              <a:t> voor 2 </a:t>
            </a:r>
            <a:r>
              <a:rPr lang="en-US" sz="2000" dirty="0" err="1"/>
              <a:t>dagen</a:t>
            </a:r>
            <a:endParaRPr lang="en-US" sz="2000" dirty="0"/>
          </a:p>
          <a:p>
            <a:pPr lvl="1"/>
            <a:r>
              <a:rPr lang="en-US" sz="2000" dirty="0" err="1"/>
              <a:t>Alleen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positieve</a:t>
            </a:r>
            <a:r>
              <a:rPr lang="en-US" sz="2000" dirty="0"/>
              <a:t> HIPAA test? Na </a:t>
            </a:r>
            <a:r>
              <a:rPr lang="en-US" sz="2000" dirty="0" err="1"/>
              <a:t>antistof</a:t>
            </a:r>
            <a:r>
              <a:rPr lang="en-US" sz="2000" dirty="0"/>
              <a:t> test? </a:t>
            </a:r>
          </a:p>
          <a:p>
            <a:r>
              <a:rPr lang="en-US" sz="2000" dirty="0" err="1"/>
              <a:t>Suppletie</a:t>
            </a:r>
            <a:r>
              <a:rPr lang="en-US" sz="2000" dirty="0"/>
              <a:t> </a:t>
            </a:r>
            <a:r>
              <a:rPr lang="en-US" sz="2000" dirty="0" err="1"/>
              <a:t>fibrinogeen</a:t>
            </a:r>
            <a:r>
              <a:rPr lang="en-US" sz="2000" dirty="0"/>
              <a:t>?? (</a:t>
            </a:r>
            <a:r>
              <a:rPr lang="en-US" sz="2000" dirty="0" err="1"/>
              <a:t>streef</a:t>
            </a:r>
            <a:r>
              <a:rPr lang="en-US" sz="2000" dirty="0"/>
              <a:t>: &gt; 1,0 g/L? &gt; 1.5 g/L?)</a:t>
            </a:r>
          </a:p>
          <a:p>
            <a:r>
              <a:rPr lang="en-US" sz="2000" dirty="0" err="1"/>
              <a:t>Suppletie</a:t>
            </a:r>
            <a:r>
              <a:rPr lang="en-US" sz="2000" dirty="0"/>
              <a:t> </a:t>
            </a:r>
            <a:r>
              <a:rPr lang="en-US" sz="2000" dirty="0" err="1"/>
              <a:t>trombo’s</a:t>
            </a:r>
            <a:r>
              <a:rPr lang="en-US" sz="2000" dirty="0"/>
              <a:t> </a:t>
            </a:r>
            <a:r>
              <a:rPr lang="en-US" sz="2000" dirty="0" err="1"/>
              <a:t>liever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. </a:t>
            </a:r>
            <a:r>
              <a:rPr lang="en-US" sz="2000" dirty="0" err="1"/>
              <a:t>Bij</a:t>
            </a:r>
            <a:r>
              <a:rPr lang="en-US" sz="2000" dirty="0"/>
              <a:t> &lt; 30 x10</a:t>
            </a:r>
            <a:r>
              <a:rPr lang="en-US" sz="2000" baseline="30000" dirty="0"/>
              <a:t>9</a:t>
            </a:r>
            <a:r>
              <a:rPr lang="en-US" sz="2000" dirty="0"/>
              <a:t>/L en </a:t>
            </a:r>
            <a:r>
              <a:rPr lang="en-US" sz="2000" dirty="0" err="1"/>
              <a:t>noodzaak</a:t>
            </a:r>
            <a:r>
              <a:rPr lang="en-US" sz="2000" dirty="0"/>
              <a:t> </a:t>
            </a:r>
            <a:r>
              <a:rPr lang="en-US" sz="2000" dirty="0" err="1"/>
              <a:t>antistol</a:t>
            </a:r>
            <a:r>
              <a:rPr lang="en-US" sz="2000" dirty="0"/>
              <a:t> </a:t>
            </a:r>
            <a:r>
              <a:rPr lang="en-US" sz="2000" dirty="0" err="1"/>
              <a:t>i.p.</a:t>
            </a:r>
            <a:r>
              <a:rPr lang="en-US" sz="2000" dirty="0"/>
              <a:t> </a:t>
            </a:r>
            <a:r>
              <a:rPr lang="en-US" sz="2000" dirty="0" err="1"/>
              <a:t>wel</a:t>
            </a:r>
            <a:r>
              <a:rPr lang="en-US" sz="2000" dirty="0"/>
              <a:t> </a:t>
            </a:r>
            <a:r>
              <a:rPr lang="en-US" sz="2000" u="sng" dirty="0"/>
              <a:t>NA IVIG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187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630031-7ACA-4E0A-8A0F-DFFB80D8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700698"/>
            <a:ext cx="10766044" cy="1325563"/>
          </a:xfrm>
        </p:spPr>
        <p:txBody>
          <a:bodyPr/>
          <a:lstStyle/>
          <a:p>
            <a:r>
              <a:rPr lang="en-US" sz="3200" dirty="0" err="1"/>
              <a:t>Trombose</a:t>
            </a:r>
            <a:r>
              <a:rPr lang="en-US" sz="3200" dirty="0"/>
              <a:t> en </a:t>
            </a:r>
            <a:r>
              <a:rPr lang="en-US" sz="3200" dirty="0" err="1"/>
              <a:t>Trombopenie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AstraZenaca</a:t>
            </a:r>
            <a:r>
              <a:rPr lang="en-US" sz="3200" dirty="0"/>
              <a:t> </a:t>
            </a:r>
            <a:r>
              <a:rPr lang="en-US" sz="3200" dirty="0" err="1"/>
              <a:t>vaccinatie</a:t>
            </a:r>
            <a:endParaRPr lang="nl-NL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0D170-0CC0-484D-8690-8F45313F6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944" y="1942179"/>
            <a:ext cx="10744200" cy="3751308"/>
          </a:xfrm>
        </p:spPr>
        <p:txBody>
          <a:bodyPr/>
          <a:lstStyle/>
          <a:p>
            <a:r>
              <a:rPr lang="en-US" sz="2000" dirty="0"/>
              <a:t>18 </a:t>
            </a:r>
            <a:r>
              <a:rPr lang="en-US" sz="2000" dirty="0" err="1"/>
              <a:t>maart</a:t>
            </a:r>
            <a:r>
              <a:rPr lang="en-US" sz="2000" dirty="0"/>
              <a:t>: EMA</a:t>
            </a:r>
          </a:p>
          <a:p>
            <a:pPr lvl="1"/>
            <a:r>
              <a:rPr lang="en-US" sz="2000" u="sng" dirty="0" err="1"/>
              <a:t>Geen</a:t>
            </a:r>
            <a:r>
              <a:rPr lang="en-US" sz="2000" u="sng" dirty="0"/>
              <a:t> </a:t>
            </a:r>
            <a:r>
              <a:rPr lang="en-US" sz="2000" u="sng" dirty="0" err="1"/>
              <a:t>verhoogd</a:t>
            </a:r>
            <a:r>
              <a:rPr lang="en-US" sz="2000" u="sng" dirty="0"/>
              <a:t> </a:t>
            </a:r>
            <a:r>
              <a:rPr lang="en-US" sz="2000" u="sng" dirty="0" err="1"/>
              <a:t>risico</a:t>
            </a:r>
            <a:r>
              <a:rPr lang="en-US" sz="2000" dirty="0"/>
              <a:t> (</a:t>
            </a:r>
            <a:r>
              <a:rPr lang="en-US" sz="2000" dirty="0" err="1"/>
              <a:t>gewone</a:t>
            </a:r>
            <a:r>
              <a:rPr lang="en-US" sz="2000" dirty="0"/>
              <a:t>) </a:t>
            </a:r>
            <a:r>
              <a:rPr lang="en-US" sz="2000" dirty="0" err="1"/>
              <a:t>veneuze</a:t>
            </a:r>
            <a:r>
              <a:rPr lang="en-US" sz="2000" dirty="0"/>
              <a:t> </a:t>
            </a:r>
            <a:r>
              <a:rPr lang="en-US" sz="2000" dirty="0" err="1"/>
              <a:t>trombo-embolie</a:t>
            </a:r>
            <a:endParaRPr lang="en-US" sz="2000" dirty="0"/>
          </a:p>
          <a:p>
            <a:pPr lvl="1"/>
            <a:r>
              <a:rPr lang="nl-NL" sz="2000" dirty="0"/>
              <a:t>Mogelijk verband met zeer zeldzame trombose en trombocytopenie(met of zonder bloeding), inclusief zeldzame gevallen van cerebrale sinustrombose</a:t>
            </a:r>
          </a:p>
          <a:p>
            <a:pPr lvl="1"/>
            <a:endParaRPr lang="nl-NL" sz="2000" dirty="0"/>
          </a:p>
          <a:p>
            <a:r>
              <a:rPr lang="nl-NL" sz="2000" dirty="0"/>
              <a:t>19 maart:</a:t>
            </a:r>
          </a:p>
          <a:p>
            <a:pPr lvl="1"/>
            <a:r>
              <a:rPr lang="nl-NL" sz="2000" dirty="0"/>
              <a:t>Email Marcel Levi</a:t>
            </a:r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pPr lvl="1"/>
            <a:r>
              <a:rPr lang="nl-NL" sz="2000" dirty="0"/>
              <a:t>GTH (Duitsland) o.l.v. Greinacher publiceert mechanisme.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A774F4-D627-4EA6-93F9-46173498D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167" y="3507436"/>
            <a:ext cx="1263576" cy="1455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05F146-7574-4A6B-832B-F21083E7A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564" y="3507436"/>
            <a:ext cx="1237031" cy="14556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1DB9A0-49BF-4689-B316-916114DFA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970" y="3507436"/>
            <a:ext cx="1165995" cy="14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1BA643-F5E0-4197-BACA-1DAFBDBA0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25" y="1114097"/>
            <a:ext cx="7173779" cy="4940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8472E-D562-4AD3-9F85-0807108F9C98}"/>
              </a:ext>
            </a:extLst>
          </p:cNvPr>
          <p:cNvSpPr txBox="1"/>
          <p:nvPr/>
        </p:nvSpPr>
        <p:spPr>
          <a:xfrm>
            <a:off x="7986496" y="783021"/>
            <a:ext cx="37889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HITT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Heparine</a:t>
            </a:r>
            <a:r>
              <a:rPr lang="en-US" dirty="0"/>
              <a:t>-platelet factor (PF)4 </a:t>
            </a:r>
            <a:r>
              <a:rPr lang="en-US" dirty="0" err="1"/>
              <a:t>antistoffen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Activerende antistoffen: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Via </a:t>
            </a:r>
            <a:r>
              <a:rPr lang="nl-NL" dirty="0" err="1"/>
              <a:t>Fc</a:t>
            </a:r>
            <a:r>
              <a:rPr lang="nl-NL" dirty="0"/>
              <a:t> massale trombocytenactivatie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Na blootstelling aan (</a:t>
            </a:r>
            <a:r>
              <a:rPr lang="nl-NL" dirty="0" err="1"/>
              <a:t>ongefractioneerde</a:t>
            </a:r>
            <a:r>
              <a:rPr lang="nl-NL" dirty="0"/>
              <a:t>) heparine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Vaat- en cardiochirurgie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 varianten: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HIT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HITT (</a:t>
            </a:r>
            <a:r>
              <a:rPr lang="nl-NL" dirty="0" err="1"/>
              <a:t>incl</a:t>
            </a:r>
            <a:r>
              <a:rPr lang="nl-NL" dirty="0"/>
              <a:t> trombose)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Behandeling: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Non-heparine antistolling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Meestal spontaan herstel met lange termijn verdwijnen antilichamen</a:t>
            </a:r>
          </a:p>
        </p:txBody>
      </p:sp>
    </p:spTree>
    <p:extLst>
      <p:ext uri="{BB962C8B-B14F-4D97-AF65-F5344CB8AC3E}">
        <p14:creationId xmlns:p14="http://schemas.microsoft.com/office/powerpoint/2010/main" val="38258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5F5106-3273-4BC9-951F-F9CCA69B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6" y="0"/>
            <a:ext cx="12192000" cy="2138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5C09BC-8442-44B3-8D8E-2E1DBF378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38" y="4486724"/>
            <a:ext cx="11618325" cy="7581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77F8B0-57A1-4C73-9660-4FC96793E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38" y="2484230"/>
            <a:ext cx="11614241" cy="143216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0C54E-5970-4E77-949E-2646AF815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2022" y="308285"/>
            <a:ext cx="2724337" cy="31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4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8D1F-F3BC-43CF-BE9C-6F310515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2" y="565255"/>
            <a:ext cx="10766044" cy="1325563"/>
          </a:xfrm>
        </p:spPr>
        <p:txBody>
          <a:bodyPr/>
          <a:lstStyle/>
          <a:p>
            <a:r>
              <a:rPr lang="en-US" dirty="0" err="1"/>
              <a:t>Incidentie</a:t>
            </a:r>
            <a:r>
              <a:rPr lang="en-US" dirty="0"/>
              <a:t>…???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BCF4E-4BAB-4E7A-93AA-DB8AD736E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944" y="1662023"/>
            <a:ext cx="10744200" cy="4514940"/>
          </a:xfrm>
        </p:spPr>
        <p:txBody>
          <a:bodyPr/>
          <a:lstStyle/>
          <a:p>
            <a:r>
              <a:rPr lang="en-US" dirty="0"/>
              <a:t>Weet: HITT </a:t>
            </a:r>
            <a:r>
              <a:rPr lang="en-US" dirty="0" err="1"/>
              <a:t>a.s.</a:t>
            </a:r>
            <a:r>
              <a:rPr lang="en-US" dirty="0"/>
              <a:t> lang </a:t>
            </a:r>
            <a:r>
              <a:rPr lang="en-US" dirty="0" err="1"/>
              <a:t>niet</a:t>
            </a:r>
            <a:r>
              <a:rPr lang="en-US" dirty="0"/>
              <a:t> in </a:t>
            </a:r>
            <a:r>
              <a:rPr lang="en-US" dirty="0" err="1"/>
              <a:t>elke</a:t>
            </a:r>
            <a:r>
              <a:rPr lang="en-US" dirty="0"/>
              <a:t> case </a:t>
            </a:r>
            <a:r>
              <a:rPr lang="en-US" dirty="0" err="1"/>
              <a:t>getest</a:t>
            </a:r>
            <a:r>
              <a:rPr lang="en-US" dirty="0"/>
              <a:t>/</a:t>
            </a:r>
            <a:r>
              <a:rPr lang="en-US" dirty="0" err="1"/>
              <a:t>aangetoond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O.b.v</a:t>
            </a:r>
            <a:r>
              <a:rPr lang="en-US" dirty="0"/>
              <a:t>. EMA 7-apr: 1 op 290.000</a:t>
            </a:r>
          </a:p>
          <a:p>
            <a:pPr lvl="1"/>
            <a:r>
              <a:rPr lang="en-US" dirty="0" err="1"/>
              <a:t>Geslachts</a:t>
            </a:r>
            <a:r>
              <a:rPr lang="en-US" dirty="0"/>
              <a:t>- / </a:t>
            </a:r>
            <a:r>
              <a:rPr lang="en-US" dirty="0" err="1"/>
              <a:t>leeftijdsspecifieke</a:t>
            </a:r>
            <a:r>
              <a:rPr lang="en-US" dirty="0"/>
              <a:t> </a:t>
            </a:r>
            <a:r>
              <a:rPr lang="en-US" dirty="0" err="1"/>
              <a:t>incidenties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gepubliceerd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Sommige</a:t>
            </a:r>
            <a:r>
              <a:rPr lang="en-US" dirty="0"/>
              <a:t> </a:t>
            </a:r>
            <a:r>
              <a:rPr lang="en-US" dirty="0" err="1"/>
              <a:t>landen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 met eigen data:</a:t>
            </a:r>
          </a:p>
          <a:p>
            <a:pPr lvl="2"/>
            <a:r>
              <a:rPr lang="en-US" dirty="0" err="1"/>
              <a:t>Noorwegen</a:t>
            </a:r>
            <a:r>
              <a:rPr lang="en-US" dirty="0"/>
              <a:t>: 1 op 25.000</a:t>
            </a:r>
          </a:p>
          <a:p>
            <a:pPr lvl="2"/>
            <a:r>
              <a:rPr lang="en-US" dirty="0"/>
              <a:t>Nederland: 7 </a:t>
            </a:r>
            <a:r>
              <a:rPr lang="en-US" dirty="0" err="1"/>
              <a:t>gevallen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Lareb</a:t>
            </a:r>
            <a:endParaRPr lang="en-US" dirty="0"/>
          </a:p>
          <a:p>
            <a:pPr lvl="3"/>
            <a:r>
              <a:rPr lang="en-US" dirty="0"/>
              <a:t>HITT </a:t>
            </a:r>
            <a:r>
              <a:rPr lang="en-US" dirty="0" err="1"/>
              <a:t>a.s.</a:t>
            </a:r>
            <a:r>
              <a:rPr lang="en-US" dirty="0"/>
              <a:t> (</a:t>
            </a:r>
            <a:r>
              <a:rPr lang="en-US" dirty="0" err="1"/>
              <a:t>nog</a:t>
            </a:r>
            <a:r>
              <a:rPr lang="en-US" dirty="0"/>
              <a:t>)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bepaald</a:t>
            </a:r>
            <a:r>
              <a:rPr lang="en-US" dirty="0"/>
              <a:t> of </a:t>
            </a:r>
            <a:r>
              <a:rPr lang="en-US" dirty="0" err="1"/>
              <a:t>negatief</a:t>
            </a:r>
            <a:r>
              <a:rPr lang="en-US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4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CFF9-9390-410F-BD25-329BC1CDA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697522"/>
            <a:ext cx="10766044" cy="1325563"/>
          </a:xfrm>
        </p:spPr>
        <p:txBody>
          <a:bodyPr/>
          <a:lstStyle/>
          <a:p>
            <a:r>
              <a:rPr lang="en-US" dirty="0" err="1"/>
              <a:t>Gevolgen</a:t>
            </a:r>
            <a:r>
              <a:rPr lang="en-US" dirty="0"/>
              <a:t> voor </a:t>
            </a:r>
            <a:r>
              <a:rPr lang="en-US" dirty="0" err="1"/>
              <a:t>vaccinatiestrategie</a:t>
            </a:r>
            <a:r>
              <a:rPr lang="en-US" dirty="0"/>
              <a:t>??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FD6FA-29EF-4433-86A4-1BA566BBC5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err="1"/>
              <a:t>Mortaliteit</a:t>
            </a:r>
            <a:r>
              <a:rPr lang="en-US" u="sng" dirty="0"/>
              <a:t> Covid-19</a:t>
            </a:r>
            <a:endParaRPr lang="nl-NL" u="sng" dirty="0"/>
          </a:p>
          <a:p>
            <a:r>
              <a:rPr lang="en-US" u="sng" dirty="0" err="1"/>
              <a:t>naar</a:t>
            </a:r>
            <a:r>
              <a:rPr lang="en-US" u="sng" dirty="0"/>
              <a:t> </a:t>
            </a:r>
            <a:r>
              <a:rPr lang="en-US" u="sng" dirty="0" err="1"/>
              <a:t>leeftijd</a:t>
            </a:r>
            <a:r>
              <a:rPr lang="en-US" u="sng" dirty="0"/>
              <a:t> </a:t>
            </a:r>
            <a:r>
              <a:rPr lang="en-US" u="sng" dirty="0" err="1"/>
              <a:t>onder</a:t>
            </a:r>
            <a:r>
              <a:rPr lang="en-US" u="sng" dirty="0"/>
              <a:t> </a:t>
            </a:r>
            <a:r>
              <a:rPr lang="en-US" u="sng" dirty="0" err="1"/>
              <a:t>vrouwen</a:t>
            </a:r>
            <a:endParaRPr lang="en-US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Age 65 	1/7500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Age 50 	1/47,000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Age 40 	1/125,000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Age 30 	1/333;000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Age 20 	1/500,000</a:t>
            </a:r>
          </a:p>
          <a:p>
            <a:r>
              <a:rPr lang="en-US" dirty="0"/>
              <a:t>(Taken from Q COVID)</a:t>
            </a:r>
          </a:p>
          <a:p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068A7B-F930-4F13-BD0A-379064542C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Case-fatality VIPIT ~ 20-30%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Afgeleid</a:t>
            </a:r>
            <a:r>
              <a:rPr lang="en-US" dirty="0"/>
              <a:t>: </a:t>
            </a:r>
            <a:r>
              <a:rPr lang="en-US" dirty="0" err="1"/>
              <a:t>mortaliteit</a:t>
            </a:r>
            <a:r>
              <a:rPr lang="en-US" dirty="0"/>
              <a:t> door AZ </a:t>
            </a:r>
            <a:r>
              <a:rPr lang="en-US" dirty="0" err="1"/>
              <a:t>vaccinatie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EMA: 1 op 1,1 x10</a:t>
            </a:r>
            <a:r>
              <a:rPr lang="en-US" baseline="30000" dirty="0"/>
              <a:t>6</a:t>
            </a:r>
          </a:p>
          <a:p>
            <a:r>
              <a:rPr lang="en-US" dirty="0" err="1"/>
              <a:t>Noorwegen</a:t>
            </a:r>
            <a:r>
              <a:rPr lang="en-US" dirty="0"/>
              <a:t>: 1 op 100.000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9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A178-D1CC-4478-8B04-1476CFEB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03" y="404227"/>
            <a:ext cx="10766044" cy="1325563"/>
          </a:xfrm>
        </p:spPr>
        <p:txBody>
          <a:bodyPr/>
          <a:lstStyle/>
          <a:p>
            <a:r>
              <a:rPr lang="en-US" dirty="0" err="1"/>
              <a:t>Obv</a:t>
            </a:r>
            <a:r>
              <a:rPr lang="en-US" dirty="0"/>
              <a:t> </a:t>
            </a:r>
            <a:r>
              <a:rPr lang="en-US" dirty="0" err="1"/>
              <a:t>Engelse</a:t>
            </a:r>
            <a:r>
              <a:rPr lang="en-US" dirty="0"/>
              <a:t> </a:t>
            </a:r>
            <a:r>
              <a:rPr lang="en-US" dirty="0" err="1"/>
              <a:t>getallen</a:t>
            </a:r>
            <a:r>
              <a:rPr lang="en-US" dirty="0"/>
              <a:t>…</a:t>
            </a:r>
            <a:endParaRPr lang="nl-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18B546-3FD5-4B4A-A60D-0182257025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883" y="1559119"/>
            <a:ext cx="8688293" cy="4853843"/>
          </a:xfr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18DC46A-4F8B-4E29-A1B5-437941C24B42}"/>
              </a:ext>
            </a:extLst>
          </p:cNvPr>
          <p:cNvSpPr/>
          <p:nvPr/>
        </p:nvSpPr>
        <p:spPr>
          <a:xfrm>
            <a:off x="7631502" y="1288211"/>
            <a:ext cx="4456981" cy="3209027"/>
          </a:xfrm>
          <a:prstGeom prst="cloudCallout">
            <a:avLst>
              <a:gd name="adj1" fmla="val -57478"/>
              <a:gd name="adj2" fmla="val 59633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/>
                </a:solidFill>
              </a:rPr>
              <a:t>Omslagpunt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bij</a:t>
            </a:r>
            <a:r>
              <a:rPr lang="en-US" sz="2800" dirty="0">
                <a:solidFill>
                  <a:schemeClr val="tx2"/>
                </a:solidFill>
              </a:rPr>
              <a:t> ~ 30 </a:t>
            </a:r>
            <a:r>
              <a:rPr lang="en-US" sz="2800" dirty="0" err="1">
                <a:solidFill>
                  <a:schemeClr val="tx2"/>
                </a:solidFill>
              </a:rPr>
              <a:t>jaar</a:t>
            </a:r>
            <a:r>
              <a:rPr lang="en-US" sz="2800" dirty="0">
                <a:solidFill>
                  <a:schemeClr val="tx2"/>
                </a:solidFill>
              </a:rPr>
              <a:t>??</a:t>
            </a:r>
            <a:endParaRPr lang="nl-NL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A7CB-6714-4D04-82A9-FA27A1F9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Diagnostiek</a:t>
            </a:r>
            <a:r>
              <a:rPr lang="en-US" dirty="0"/>
              <a:t> HITT (&amp; VIPIT)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ADAD6-4682-4C1B-987F-3A00222901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Screenende</a:t>
            </a:r>
            <a:r>
              <a:rPr lang="en-US" dirty="0"/>
              <a:t> Heparine-PF4 </a:t>
            </a:r>
            <a:r>
              <a:rPr lang="en-US" dirty="0" err="1"/>
              <a:t>antistof</a:t>
            </a:r>
            <a:r>
              <a:rPr lang="en-US" dirty="0"/>
              <a:t> test</a:t>
            </a:r>
          </a:p>
          <a:p>
            <a:pPr lvl="1"/>
            <a:r>
              <a:rPr lang="en-US" dirty="0"/>
              <a:t>Hoge </a:t>
            </a:r>
            <a:r>
              <a:rPr lang="en-US" dirty="0" err="1"/>
              <a:t>sensitiviteit</a:t>
            </a:r>
            <a:endParaRPr lang="en-US" dirty="0"/>
          </a:p>
          <a:p>
            <a:pPr lvl="1"/>
            <a:r>
              <a:rPr lang="en-US" dirty="0" err="1"/>
              <a:t>Beperkte</a:t>
            </a:r>
            <a:r>
              <a:rPr lang="en-US" dirty="0"/>
              <a:t> </a:t>
            </a:r>
            <a:r>
              <a:rPr lang="en-US" dirty="0" err="1"/>
              <a:t>specificiteit</a:t>
            </a:r>
            <a:r>
              <a:rPr lang="en-US" dirty="0"/>
              <a:t> (cave </a:t>
            </a:r>
            <a:r>
              <a:rPr lang="en-US" dirty="0" err="1"/>
              <a:t>vals</a:t>
            </a:r>
            <a:r>
              <a:rPr lang="en-US" dirty="0"/>
              <a:t> </a:t>
            </a:r>
            <a:r>
              <a:rPr lang="en-US" dirty="0" err="1"/>
              <a:t>positieven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Bevestigende</a:t>
            </a:r>
            <a:r>
              <a:rPr lang="en-US" dirty="0"/>
              <a:t> </a:t>
            </a:r>
            <a:r>
              <a:rPr lang="en-US" dirty="0" err="1"/>
              <a:t>functionele</a:t>
            </a:r>
            <a:r>
              <a:rPr lang="en-US" dirty="0"/>
              <a:t> test</a:t>
            </a:r>
          </a:p>
          <a:p>
            <a:pPr lvl="1"/>
            <a:r>
              <a:rPr lang="en-US" dirty="0"/>
              <a:t>Heparin induced platelet activation assay (HIPAA; </a:t>
            </a:r>
            <a:r>
              <a:rPr lang="en-US" dirty="0" err="1"/>
              <a:t>Sanquin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Serotonin release assay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bij</a:t>
            </a:r>
            <a:r>
              <a:rPr lang="en-US" dirty="0"/>
              <a:t> HITT):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sens</a:t>
            </a:r>
            <a:r>
              <a:rPr lang="en-US" dirty="0"/>
              <a:t> en spec. Greinacher: “Idem voor VIPIT”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98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9DA9-BAB6-4664-9922-2D1B2B81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657265"/>
            <a:ext cx="10766044" cy="1325563"/>
          </a:xfrm>
        </p:spPr>
        <p:txBody>
          <a:bodyPr/>
          <a:lstStyle/>
          <a:p>
            <a:r>
              <a:rPr lang="en-US" dirty="0" err="1"/>
              <a:t>Logistiek</a:t>
            </a:r>
            <a:r>
              <a:rPr lang="en-US" dirty="0"/>
              <a:t> VIPIT Dx Amsterdam UMC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E9D0-A33E-43D3-B851-78E367601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944" y="1982828"/>
            <a:ext cx="10744200" cy="4194135"/>
          </a:xfrm>
        </p:spPr>
        <p:txBody>
          <a:bodyPr/>
          <a:lstStyle/>
          <a:p>
            <a:r>
              <a:rPr lang="en-US" dirty="0" err="1"/>
              <a:t>Sommige</a:t>
            </a:r>
            <a:r>
              <a:rPr lang="en-US" dirty="0"/>
              <a:t> HIT </a:t>
            </a:r>
            <a:r>
              <a:rPr lang="en-US" dirty="0" err="1"/>
              <a:t>a.s.</a:t>
            </a:r>
            <a:r>
              <a:rPr lang="en-US" dirty="0"/>
              <a:t> </a:t>
            </a:r>
            <a:r>
              <a:rPr lang="en-US" dirty="0" err="1"/>
              <a:t>testen</a:t>
            </a:r>
            <a:r>
              <a:rPr lang="en-US" dirty="0"/>
              <a:t> </a:t>
            </a:r>
            <a:r>
              <a:rPr lang="en-US" dirty="0" err="1"/>
              <a:t>pikken</a:t>
            </a:r>
            <a:r>
              <a:rPr lang="en-US" dirty="0"/>
              <a:t> VIPIT </a:t>
            </a:r>
            <a:r>
              <a:rPr lang="en-US" dirty="0" err="1"/>
              <a:t>niet</a:t>
            </a:r>
            <a:r>
              <a:rPr lang="en-US" dirty="0"/>
              <a:t> op!  </a:t>
            </a:r>
          </a:p>
          <a:p>
            <a:endParaRPr lang="en-US" dirty="0"/>
          </a:p>
          <a:p>
            <a:r>
              <a:rPr lang="en-US" dirty="0"/>
              <a:t>In-house HIT </a:t>
            </a:r>
            <a:r>
              <a:rPr lang="en-US" dirty="0" err="1"/>
              <a:t>antistof</a:t>
            </a:r>
            <a:r>
              <a:rPr lang="en-US" dirty="0"/>
              <a:t> test</a:t>
            </a:r>
          </a:p>
          <a:p>
            <a:pPr lvl="1"/>
            <a:r>
              <a:rPr lang="nl-NL" i="1" dirty="0"/>
              <a:t>“Latex </a:t>
            </a:r>
            <a:r>
              <a:rPr lang="nl-NL" i="1" dirty="0" err="1"/>
              <a:t>immunoassay</a:t>
            </a:r>
            <a:r>
              <a:rPr lang="nl-NL" i="1" dirty="0"/>
              <a:t> op de ACL-TOP m.b.v. IL </a:t>
            </a:r>
            <a:r>
              <a:rPr lang="nl-NL" i="1" dirty="0" err="1"/>
              <a:t>HemosIL</a:t>
            </a:r>
            <a:r>
              <a:rPr lang="nl-NL" i="1" dirty="0"/>
              <a:t>™ HIT-Ab (PF4-H)”</a:t>
            </a:r>
          </a:p>
          <a:p>
            <a:pPr lvl="1"/>
            <a:r>
              <a:rPr lang="nl-NL" dirty="0"/>
              <a:t>Vooralsnog onbekende sensitiviteit voor VIPIT</a:t>
            </a:r>
          </a:p>
          <a:p>
            <a:endParaRPr lang="nl-NL" i="1" dirty="0"/>
          </a:p>
          <a:p>
            <a:r>
              <a:rPr lang="nl-NL" dirty="0" err="1"/>
              <a:t>Sanquin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HIT a.s. ELISA waar zeker van is dat die VIPIT oppikt		7 </a:t>
            </a:r>
            <a:r>
              <a:rPr lang="nl-NL" dirty="0" err="1"/>
              <a:t>dgn</a:t>
            </a:r>
            <a:r>
              <a:rPr lang="nl-NL" dirty="0"/>
              <a:t>/</a:t>
            </a:r>
            <a:r>
              <a:rPr lang="nl-NL" dirty="0" err="1"/>
              <a:t>wk</a:t>
            </a:r>
            <a:endParaRPr lang="nl-NL" dirty="0"/>
          </a:p>
          <a:p>
            <a:pPr lvl="1"/>
            <a:r>
              <a:rPr lang="nl-NL" dirty="0"/>
              <a:t>HIPAA									4 </a:t>
            </a:r>
            <a:r>
              <a:rPr lang="nl-NL" dirty="0" err="1"/>
              <a:t>dgn</a:t>
            </a:r>
            <a:r>
              <a:rPr lang="nl-NL" dirty="0"/>
              <a:t>/</a:t>
            </a:r>
            <a:r>
              <a:rPr lang="nl-NL" dirty="0" err="1"/>
              <a:t>wk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KonicaMinolta</Template>
  <TotalTime>1696</TotalTime>
  <Words>623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Kantoorthema</vt:lpstr>
      <vt:lpstr>Vaccine Induced Prothrombotic Immune Thrombocytopenia (VIPIT)</vt:lpstr>
      <vt:lpstr>Trombose en Trombopenie na AstraZenaca vaccinatie</vt:lpstr>
      <vt:lpstr>PowerPoint Presentation</vt:lpstr>
      <vt:lpstr>PowerPoint Presentation</vt:lpstr>
      <vt:lpstr>Incidentie…???</vt:lpstr>
      <vt:lpstr>Gevolgen voor vaccinatiestrategie??</vt:lpstr>
      <vt:lpstr>Obv Engelse getallen…</vt:lpstr>
      <vt:lpstr>Diagnostiek HITT (&amp; VIPIT)</vt:lpstr>
      <vt:lpstr>Logistiek VIPIT Dx Amsterdam UMC</vt:lpstr>
      <vt:lpstr>Diagnostisch algoritme</vt:lpstr>
      <vt:lpstr>Diagnostisch pakket</vt:lpstr>
      <vt:lpstr>VIPIT</vt:lpstr>
      <vt:lpstr>Behandeling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Olaf van der Grijspaarde</dc:creator>
  <cp:lastModifiedBy>Michiel Coppens</cp:lastModifiedBy>
  <cp:revision>158</cp:revision>
  <dcterms:created xsi:type="dcterms:W3CDTF">2018-06-28T15:32:29Z</dcterms:created>
  <dcterms:modified xsi:type="dcterms:W3CDTF">2021-04-09T09:43:34Z</dcterms:modified>
</cp:coreProperties>
</file>