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8" r:id="rId3"/>
    <p:sldId id="257" r:id="rId4"/>
    <p:sldId id="262" r:id="rId5"/>
    <p:sldId id="258" r:id="rId6"/>
    <p:sldId id="259" r:id="rId7"/>
    <p:sldId id="260" r:id="rId8"/>
    <p:sldId id="261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9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6BD5B-3654-44BD-B472-61599029445C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87C8B-00BE-4311-A652-808E677489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5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87C8B-00BE-4311-A652-808E6774899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45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5378-95C1-479A-90AF-14C1AD6AB9C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6E96-14B5-4814-B414-5C11D3C1AF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06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5378-95C1-479A-90AF-14C1AD6AB9C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6E96-14B5-4814-B414-5C11D3C1AF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92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5378-95C1-479A-90AF-14C1AD6AB9C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6E96-14B5-4814-B414-5C11D3C1AF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78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5378-95C1-479A-90AF-14C1AD6AB9C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6E96-14B5-4814-B414-5C11D3C1AF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79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5378-95C1-479A-90AF-14C1AD6AB9C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6E96-14B5-4814-B414-5C11D3C1AF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45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5378-95C1-479A-90AF-14C1AD6AB9C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6E96-14B5-4814-B414-5C11D3C1AF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70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5378-95C1-479A-90AF-14C1AD6AB9C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6E96-14B5-4814-B414-5C11D3C1AF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27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5378-95C1-479A-90AF-14C1AD6AB9C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6E96-14B5-4814-B414-5C11D3C1AF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23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5378-95C1-479A-90AF-14C1AD6AB9C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6E96-14B5-4814-B414-5C11D3C1AF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38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5378-95C1-479A-90AF-14C1AD6AB9C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6E96-14B5-4814-B414-5C11D3C1AF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61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5378-95C1-479A-90AF-14C1AD6AB9C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6E96-14B5-4814-B414-5C11D3C1AF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78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C5378-95C1-479A-90AF-14C1AD6AB9C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6E96-14B5-4814-B414-5C11D3C1AF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936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smtClean="0"/>
              <a:t>Diabetes </a:t>
            </a:r>
            <a:r>
              <a:rPr lang="nl-NL" dirty="0"/>
              <a:t>mellitus.</a:t>
            </a:r>
          </a:p>
          <a:p>
            <a:pPr marL="0" indent="0">
              <a:buNone/>
            </a:pPr>
            <a:r>
              <a:rPr lang="nl-NL" dirty="0"/>
              <a:t>2016: toename proteïnurie.</a:t>
            </a:r>
          </a:p>
          <a:p>
            <a:pPr marL="0" indent="0">
              <a:buNone/>
            </a:pPr>
            <a:r>
              <a:rPr lang="nl-NL" dirty="0"/>
              <a:t>2016-07: </a:t>
            </a:r>
            <a:r>
              <a:rPr lang="nl-NL" dirty="0" err="1"/>
              <a:t>nierbiopt</a:t>
            </a:r>
            <a:r>
              <a:rPr lang="nl-NL" dirty="0"/>
              <a:t>, lichte keten kappa PGNMID.</a:t>
            </a:r>
          </a:p>
          <a:p>
            <a:pPr marL="0" indent="0">
              <a:buNone/>
            </a:pPr>
            <a:r>
              <a:rPr lang="nl-NL" dirty="0"/>
              <a:t>2016-07: </a:t>
            </a:r>
            <a:r>
              <a:rPr lang="nl-NL" dirty="0" smtClean="0"/>
              <a:t>kappa 34.20 (8 </a:t>
            </a:r>
            <a:r>
              <a:rPr lang="nl-NL" dirty="0"/>
              <a:t>- </a:t>
            </a:r>
            <a:r>
              <a:rPr lang="nl-NL" dirty="0" smtClean="0"/>
              <a:t>28), </a:t>
            </a:r>
            <a:r>
              <a:rPr lang="nl-NL" dirty="0" err="1" smtClean="0"/>
              <a:t>lambda</a:t>
            </a:r>
            <a:r>
              <a:rPr lang="nl-NL" dirty="0" smtClean="0"/>
              <a:t> 14 </a:t>
            </a:r>
            <a:r>
              <a:rPr lang="nl-NL" dirty="0"/>
              <a:t>mg/L (</a:t>
            </a:r>
            <a:r>
              <a:rPr lang="nl-NL" dirty="0" smtClean="0"/>
              <a:t>8 </a:t>
            </a:r>
            <a:r>
              <a:rPr lang="nl-NL" dirty="0"/>
              <a:t>- </a:t>
            </a:r>
            <a:r>
              <a:rPr lang="nl-NL" dirty="0" smtClean="0"/>
              <a:t>24), k/l </a:t>
            </a:r>
            <a:r>
              <a:rPr lang="nl-NL" dirty="0"/>
              <a:t>2.36 (0.74 - 1.66</a:t>
            </a:r>
            <a:r>
              <a:rPr lang="nl-NL" dirty="0" smtClean="0"/>
              <a:t>)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Normale uitslagen: </a:t>
            </a:r>
            <a:r>
              <a:rPr lang="nl-NL" dirty="0" err="1"/>
              <a:t>Bence</a:t>
            </a:r>
            <a:r>
              <a:rPr lang="nl-NL" dirty="0"/>
              <a:t>-Jones, </a:t>
            </a:r>
            <a:r>
              <a:rPr lang="nl-NL" dirty="0" err="1"/>
              <a:t>paraproteine</a:t>
            </a:r>
            <a:r>
              <a:rPr lang="nl-NL" dirty="0"/>
              <a:t>, CT, beenmergonderzoek, HIV, HCV, cryo.</a:t>
            </a:r>
          </a:p>
          <a:p>
            <a:pPr marL="0" indent="0">
              <a:buNone/>
            </a:pPr>
            <a:r>
              <a:rPr lang="nl-NL" dirty="0"/>
              <a:t>2016-07: </a:t>
            </a:r>
            <a:r>
              <a:rPr lang="nl-NL" dirty="0" smtClean="0"/>
              <a:t>patholoog: </a:t>
            </a:r>
            <a:r>
              <a:rPr lang="nl-NL" dirty="0"/>
              <a:t>niet meer informatie te verwachten van herhaald biopt. </a:t>
            </a:r>
          </a:p>
          <a:p>
            <a:pPr marL="0" indent="0">
              <a:buNone/>
            </a:pPr>
            <a:r>
              <a:rPr lang="nl-NL" dirty="0"/>
              <a:t>2016-07: 24 uurs-urine: 2 gram eiwit / 24 uur.</a:t>
            </a:r>
          </a:p>
          <a:p>
            <a:pPr marL="0" indent="0">
              <a:buNone/>
            </a:pPr>
            <a:r>
              <a:rPr lang="nl-NL" dirty="0"/>
              <a:t>2016-07: verwijzing nefrologie AMC: indicatie systemische therapie?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2016-07</a:t>
            </a:r>
            <a:r>
              <a:rPr lang="nl-NL" dirty="0"/>
              <a:t>: nefrologie AMC: start </a:t>
            </a:r>
            <a:r>
              <a:rPr lang="nl-NL" dirty="0" err="1"/>
              <a:t>ACEi</a:t>
            </a:r>
            <a:r>
              <a:rPr lang="nl-NL" dirty="0"/>
              <a:t>, zoutbeperking</a:t>
            </a:r>
          </a:p>
          <a:p>
            <a:pPr marL="0" indent="0">
              <a:buNone/>
            </a:pPr>
            <a:r>
              <a:rPr lang="nl-NL" dirty="0"/>
              <a:t>2017-02: nefrologie AMC: </a:t>
            </a:r>
            <a:r>
              <a:rPr lang="nl-NL" dirty="0" smtClean="0"/>
              <a:t>5-6 gram eiwit / 24 uur, indicatie </a:t>
            </a:r>
            <a:r>
              <a:rPr lang="nl-NL" dirty="0"/>
              <a:t>systemische therapie om nierfunctieverlies te voorkomen</a:t>
            </a:r>
            <a:r>
              <a:rPr lang="nl-NL" dirty="0" smtClean="0"/>
              <a:t>. Sindsdien niet voor </a:t>
            </a:r>
            <a:r>
              <a:rPr lang="nl-NL" dirty="0"/>
              <a:t>controle verschenen.</a:t>
            </a:r>
          </a:p>
          <a:p>
            <a:pPr marL="0" indent="0">
              <a:buNone/>
            </a:pPr>
            <a:r>
              <a:rPr lang="nl-NL" dirty="0"/>
              <a:t>2017-10: proteïnurie (AMC): 8 gram / 24 </a:t>
            </a:r>
            <a:r>
              <a:rPr lang="nl-NL" dirty="0" smtClean="0"/>
              <a:t>uur.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b="1" dirty="0"/>
              <a:t>Verdere voorgeschiedenis: </a:t>
            </a:r>
            <a:r>
              <a:rPr lang="nl-NL" dirty="0" err="1"/>
              <a:t>tricuspide</a:t>
            </a:r>
            <a:r>
              <a:rPr lang="nl-NL" dirty="0"/>
              <a:t> aortaklep met fusie van rechter en linker coronaire </a:t>
            </a:r>
            <a:r>
              <a:rPr lang="nl-NL" dirty="0" err="1"/>
              <a:t>cusp</a:t>
            </a:r>
            <a:r>
              <a:rPr lang="nl-NL" dirty="0"/>
              <a:t> en geringe tot matige stenose, linker ventrikelhypertrofie. Uterusextirpatie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4206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Amyloidosis</a:t>
            </a:r>
          </a:p>
          <a:p>
            <a:pPr lvl="1"/>
            <a:r>
              <a:rPr lang="en-US" dirty="0" smtClean="0"/>
              <a:t>“The successful use of autologous HCT is consistent with the need for higher doses of chemotherapy to achieve the desired response”</a:t>
            </a:r>
          </a:p>
          <a:p>
            <a:pPr lvl="1"/>
            <a:r>
              <a:rPr lang="en-US" dirty="0" smtClean="0"/>
              <a:t>Europa: “offered primarily to patients less than 65 years of age”</a:t>
            </a:r>
          </a:p>
          <a:p>
            <a:pPr lvl="1"/>
            <a:r>
              <a:rPr lang="en-US" dirty="0" smtClean="0"/>
              <a:t>VS: all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following</a:t>
            </a:r>
            <a:r>
              <a:rPr lang="nl-NL" dirty="0" smtClean="0"/>
              <a:t> criteria</a:t>
            </a:r>
          </a:p>
          <a:p>
            <a:pPr lvl="2"/>
            <a:r>
              <a:rPr lang="nl-NL" dirty="0" smtClean="0"/>
              <a:t>≤70 </a:t>
            </a:r>
            <a:r>
              <a:rPr lang="nl-NL" dirty="0" err="1" smtClean="0"/>
              <a:t>years</a:t>
            </a:r>
            <a:r>
              <a:rPr lang="nl-NL" dirty="0" smtClean="0"/>
              <a:t>, WHO &lt;3</a:t>
            </a:r>
          </a:p>
          <a:p>
            <a:pPr lvl="2"/>
            <a:r>
              <a:rPr lang="nl-NL" dirty="0" err="1" smtClean="0"/>
              <a:t>Trop</a:t>
            </a:r>
            <a:r>
              <a:rPr lang="nl-NL" dirty="0"/>
              <a:t>-</a:t>
            </a:r>
            <a:r>
              <a:rPr lang="nl-NL" dirty="0" smtClean="0"/>
              <a:t>T &lt;0.06,  NT-</a:t>
            </a:r>
            <a:r>
              <a:rPr lang="nl-NL" dirty="0" err="1" smtClean="0"/>
              <a:t>proBNP</a:t>
            </a:r>
            <a:r>
              <a:rPr lang="nl-NL" dirty="0" smtClean="0"/>
              <a:t> &lt;5000, </a:t>
            </a:r>
            <a:r>
              <a:rPr lang="nl-NL" dirty="0" err="1" smtClean="0"/>
              <a:t>renal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 ≥30 </a:t>
            </a:r>
            <a:r>
              <a:rPr lang="nl-NL" dirty="0" err="1" smtClean="0"/>
              <a:t>mL</a:t>
            </a:r>
            <a:r>
              <a:rPr lang="nl-NL" dirty="0" smtClean="0"/>
              <a:t>/min</a:t>
            </a:r>
          </a:p>
          <a:p>
            <a:pPr lvl="2"/>
            <a:r>
              <a:rPr lang="nl-NL" dirty="0" smtClean="0"/>
              <a:t>&lt;3 </a:t>
            </a:r>
            <a:r>
              <a:rPr lang="nl-NL" dirty="0" err="1" smtClean="0"/>
              <a:t>organs</a:t>
            </a:r>
            <a:r>
              <a:rPr lang="nl-NL" dirty="0" smtClean="0"/>
              <a:t> </a:t>
            </a:r>
            <a:r>
              <a:rPr lang="nl-NL" dirty="0" err="1" smtClean="0"/>
              <a:t>involved</a:t>
            </a:r>
            <a:r>
              <a:rPr lang="nl-NL" dirty="0" smtClean="0"/>
              <a:t>, no </a:t>
            </a:r>
            <a:r>
              <a:rPr lang="nl-NL" dirty="0" err="1" smtClean="0"/>
              <a:t>effusions</a:t>
            </a:r>
            <a:r>
              <a:rPr lang="nl-NL" dirty="0" smtClean="0"/>
              <a:t> / </a:t>
            </a:r>
            <a:r>
              <a:rPr lang="nl-NL" dirty="0" err="1" smtClean="0"/>
              <a:t>oxygen</a:t>
            </a:r>
            <a:r>
              <a:rPr lang="nl-NL" dirty="0" smtClean="0"/>
              <a:t> </a:t>
            </a:r>
            <a:r>
              <a:rPr lang="nl-NL" dirty="0" err="1" smtClean="0"/>
              <a:t>dependency</a:t>
            </a: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779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Voorstel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dialyse</a:t>
            </a:r>
            <a:r>
              <a:rPr lang="en-US" dirty="0" smtClean="0"/>
              <a:t> </a:t>
            </a:r>
            <a:r>
              <a:rPr lang="en-US" dirty="0" err="1" smtClean="0"/>
              <a:t>levensverwachting</a:t>
            </a:r>
            <a:r>
              <a:rPr lang="en-US" dirty="0" smtClean="0"/>
              <a:t> +/- 7 </a:t>
            </a:r>
            <a:r>
              <a:rPr lang="en-US" dirty="0" err="1" smtClean="0"/>
              <a:t>jaar</a:t>
            </a:r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falen</a:t>
            </a:r>
            <a:r>
              <a:rPr lang="en-US" dirty="0" smtClean="0"/>
              <a:t> </a:t>
            </a:r>
            <a:r>
              <a:rPr lang="en-US" dirty="0" err="1" smtClean="0"/>
              <a:t>conservatieve</a:t>
            </a:r>
            <a:r>
              <a:rPr lang="en-US" dirty="0" smtClean="0"/>
              <a:t> </a:t>
            </a:r>
            <a:r>
              <a:rPr lang="en-US" dirty="0" err="1" smtClean="0"/>
              <a:t>aanpak</a:t>
            </a:r>
            <a:r>
              <a:rPr lang="en-US" dirty="0" smtClean="0"/>
              <a:t>: </a:t>
            </a:r>
            <a:r>
              <a:rPr lang="en-US" dirty="0" err="1" smtClean="0"/>
              <a:t>antiplasmaceltherapie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rechtvaardigen</a:t>
            </a:r>
            <a:endParaRPr lang="en-US" dirty="0" smtClean="0"/>
          </a:p>
          <a:p>
            <a:r>
              <a:rPr lang="en-US" dirty="0" err="1" smtClean="0"/>
              <a:t>Literatuur</a:t>
            </a:r>
            <a:r>
              <a:rPr lang="en-US" dirty="0" smtClean="0"/>
              <a:t> PGNMID </a:t>
            </a:r>
            <a:r>
              <a:rPr lang="en-US" dirty="0" err="1" smtClean="0"/>
              <a:t>biedt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uitsluitsel</a:t>
            </a:r>
            <a:endParaRPr lang="en-US" dirty="0" smtClean="0"/>
          </a:p>
          <a:p>
            <a:pPr lvl="1"/>
            <a:r>
              <a:rPr lang="en-US" dirty="0" smtClean="0"/>
              <a:t>VCD </a:t>
            </a:r>
            <a:r>
              <a:rPr lang="en-US" dirty="0" err="1" smtClean="0"/>
              <a:t>beter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VTD? </a:t>
            </a:r>
            <a:r>
              <a:rPr lang="en-US" dirty="0" err="1" smtClean="0"/>
              <a:t>Waarde</a:t>
            </a:r>
            <a:r>
              <a:rPr lang="en-US" dirty="0" smtClean="0"/>
              <a:t> </a:t>
            </a:r>
            <a:r>
              <a:rPr lang="en-US" dirty="0" err="1" smtClean="0"/>
              <a:t>AuSCT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Meest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: </a:t>
            </a:r>
            <a:r>
              <a:rPr lang="en-US" dirty="0" err="1" smtClean="0"/>
              <a:t>beleid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MM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volgen</a:t>
            </a:r>
            <a:endParaRPr lang="en-US" dirty="0" smtClean="0"/>
          </a:p>
          <a:p>
            <a:r>
              <a:rPr lang="en-US" dirty="0" err="1" smtClean="0"/>
              <a:t>Bij</a:t>
            </a:r>
            <a:r>
              <a:rPr lang="en-US" dirty="0" smtClean="0"/>
              <a:t> MGRS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kloon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inderdaad</a:t>
            </a:r>
            <a:r>
              <a:rPr lang="en-US" dirty="0" smtClean="0"/>
              <a:t> </a:t>
            </a:r>
            <a:r>
              <a:rPr lang="en-US" dirty="0" err="1" smtClean="0"/>
              <a:t>lastig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eradiceren</a:t>
            </a:r>
            <a:r>
              <a:rPr lang="en-US" dirty="0" smtClean="0"/>
              <a:t>: </a:t>
            </a:r>
            <a:r>
              <a:rPr lang="en-US" dirty="0" err="1" smtClean="0"/>
              <a:t>daarom</a:t>
            </a:r>
            <a:r>
              <a:rPr lang="en-US" dirty="0" smtClean="0"/>
              <a:t> </a:t>
            </a:r>
            <a:r>
              <a:rPr lang="en-US" dirty="0" err="1" smtClean="0"/>
              <a:t>juist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half </a:t>
            </a:r>
            <a:r>
              <a:rPr lang="en-US" dirty="0" err="1" smtClean="0"/>
              <a:t>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32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Conclusie</a:t>
            </a:r>
            <a:r>
              <a:rPr lang="nl-NL" dirty="0" smtClean="0"/>
              <a:t>: PGNMID met snelle toename proteïnurie ondanks ACE-remming. 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b="1" dirty="0" smtClean="0"/>
              <a:t>Beleid:</a:t>
            </a:r>
            <a:r>
              <a:rPr lang="de-DE" dirty="0" smtClean="0"/>
              <a:t> VTD + </a:t>
            </a:r>
            <a:r>
              <a:rPr lang="de-DE" dirty="0" err="1" smtClean="0"/>
              <a:t>AuSCT</a:t>
            </a:r>
            <a:r>
              <a:rPr lang="nl-NL" dirty="0" smtClean="0"/>
              <a:t>.</a:t>
            </a:r>
          </a:p>
          <a:p>
            <a:endParaRPr lang="en-US" dirty="0"/>
          </a:p>
          <a:p>
            <a:r>
              <a:rPr lang="en-US" b="1" dirty="0" smtClean="0"/>
              <a:t>SCT-</a:t>
            </a:r>
            <a:r>
              <a:rPr lang="en-US" b="1" dirty="0" err="1" smtClean="0"/>
              <a:t>bespreking</a:t>
            </a:r>
            <a:r>
              <a:rPr lang="en-US" b="1" dirty="0" smtClean="0"/>
              <a:t>: </a:t>
            </a:r>
            <a:r>
              <a:rPr lang="en-US" dirty="0" smtClean="0"/>
              <a:t>is </a:t>
            </a:r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How I treat</a:t>
            </a:r>
            <a:r>
              <a:rPr lang="en-US" dirty="0" smtClean="0"/>
              <a:t>’s</a:t>
            </a:r>
          </a:p>
          <a:p>
            <a:pPr lvl="1"/>
            <a:r>
              <a:rPr lang="en-US" dirty="0" err="1" smtClean="0"/>
              <a:t>moet</a:t>
            </a:r>
            <a:r>
              <a:rPr lang="en-US" dirty="0" smtClean="0"/>
              <a:t> VCD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VTD</a:t>
            </a:r>
          </a:p>
          <a:p>
            <a:pPr lvl="1"/>
            <a:r>
              <a:rPr lang="en-US" dirty="0" err="1" smtClean="0"/>
              <a:t>twijfel</a:t>
            </a:r>
            <a:r>
              <a:rPr lang="en-US" dirty="0" smtClean="0"/>
              <a:t> </a:t>
            </a:r>
            <a:r>
              <a:rPr lang="en-US" dirty="0" err="1" smtClean="0"/>
              <a:t>AuSCT</a:t>
            </a:r>
            <a:r>
              <a:rPr lang="en-US" dirty="0" smtClean="0"/>
              <a:t> </a:t>
            </a:r>
            <a:r>
              <a:rPr lang="en-US" dirty="0" err="1" smtClean="0"/>
              <a:t>gezien</a:t>
            </a:r>
            <a:r>
              <a:rPr lang="en-US" dirty="0" smtClean="0"/>
              <a:t> </a:t>
            </a:r>
            <a:r>
              <a:rPr lang="en-US" dirty="0" err="1" smtClean="0"/>
              <a:t>geringe</a:t>
            </a:r>
            <a:r>
              <a:rPr lang="en-US" dirty="0" smtClean="0"/>
              <a:t> </a:t>
            </a:r>
            <a:r>
              <a:rPr lang="en-US" dirty="0" err="1" smtClean="0"/>
              <a:t>omvang</a:t>
            </a:r>
            <a:r>
              <a:rPr lang="en-US" dirty="0" smtClean="0"/>
              <a:t> </a:t>
            </a:r>
            <a:r>
              <a:rPr lang="en-US" dirty="0" err="1" smtClean="0"/>
              <a:t>kloon</a:t>
            </a:r>
            <a:r>
              <a:rPr lang="en-US" dirty="0" smtClean="0"/>
              <a:t> 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810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Proliferative Glomerulonephritis</a:t>
            </a:r>
            <a:br>
              <a:rPr lang="en-US" dirty="0" smtClean="0"/>
            </a:br>
            <a:r>
              <a:rPr lang="en-US" dirty="0" smtClean="0"/>
              <a:t>with Monoclonal IgG Deposits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nieuwe entiteit: PGNMID</a:t>
            </a:r>
          </a:p>
          <a:p>
            <a:r>
              <a:rPr lang="en-US" dirty="0" err="1" smtClean="0"/>
              <a:t>hoog-avide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 smtClean="0"/>
              <a:t>efrotoxische</a:t>
            </a:r>
            <a:r>
              <a:rPr lang="en-US" dirty="0" smtClean="0"/>
              <a:t> </a:t>
            </a:r>
            <a:r>
              <a:rPr lang="en-US" dirty="0" err="1" smtClean="0"/>
              <a:t>monoklonale</a:t>
            </a:r>
            <a:r>
              <a:rPr lang="en-US" dirty="0" smtClean="0"/>
              <a:t> </a:t>
            </a:r>
            <a:r>
              <a:rPr lang="en-US" dirty="0" err="1" smtClean="0"/>
              <a:t>antistoffen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afkomstig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populatie</a:t>
            </a:r>
            <a:r>
              <a:rPr lang="en-US" dirty="0" smtClean="0"/>
              <a:t> B-</a:t>
            </a:r>
            <a:r>
              <a:rPr lang="en-US" dirty="0" err="1" smtClean="0"/>
              <a:t>cellen</a:t>
            </a:r>
            <a:r>
              <a:rPr lang="en-US" dirty="0" smtClean="0"/>
              <a:t>/</a:t>
            </a:r>
            <a:r>
              <a:rPr lang="en-US" dirty="0" err="1" smtClean="0"/>
              <a:t>plasmacellen</a:t>
            </a:r>
            <a:endParaRPr lang="nl-NL" dirty="0" smtClean="0"/>
          </a:p>
          <a:p>
            <a:r>
              <a:rPr lang="en-US" dirty="0" err="1" smtClean="0"/>
              <a:t>microscopie</a:t>
            </a:r>
            <a:endParaRPr lang="nl-NL" dirty="0" smtClean="0"/>
          </a:p>
          <a:p>
            <a:pPr lvl="1"/>
            <a:r>
              <a:rPr lang="nl-NL" dirty="0" smtClean="0"/>
              <a:t>“gewone” immuuncomplex gemedieerde GN</a:t>
            </a:r>
          </a:p>
          <a:p>
            <a:pPr lvl="2"/>
            <a:r>
              <a:rPr lang="en-US" dirty="0" err="1" smtClean="0"/>
              <a:t>endocapillaire</a:t>
            </a:r>
            <a:r>
              <a:rPr lang="en-US" dirty="0" smtClean="0"/>
              <a:t> </a:t>
            </a:r>
            <a:r>
              <a:rPr lang="en-US" dirty="0" err="1" smtClean="0"/>
              <a:t>proliferatieve</a:t>
            </a:r>
            <a:r>
              <a:rPr lang="en-US" dirty="0" smtClean="0"/>
              <a:t> GN, of </a:t>
            </a:r>
            <a:r>
              <a:rPr lang="en-US" dirty="0" err="1" smtClean="0"/>
              <a:t>membranoproliferatieve</a:t>
            </a:r>
            <a:r>
              <a:rPr lang="en-US" dirty="0" smtClean="0"/>
              <a:t> GN</a:t>
            </a:r>
          </a:p>
          <a:p>
            <a:pPr lvl="2"/>
            <a:r>
              <a:rPr lang="en-US" dirty="0" err="1" smtClean="0"/>
              <a:t>neerslag</a:t>
            </a:r>
            <a:r>
              <a:rPr lang="en-US" dirty="0" smtClean="0"/>
              <a:t>: </a:t>
            </a:r>
            <a:r>
              <a:rPr lang="en-US" dirty="0" err="1" smtClean="0"/>
              <a:t>mesangiaal</a:t>
            </a:r>
            <a:r>
              <a:rPr lang="en-US" dirty="0" smtClean="0"/>
              <a:t>, </a:t>
            </a:r>
            <a:r>
              <a:rPr lang="en-US" dirty="0" err="1" smtClean="0"/>
              <a:t>subendotheliaal</a:t>
            </a:r>
            <a:r>
              <a:rPr lang="en-US" dirty="0" smtClean="0"/>
              <a:t>, </a:t>
            </a:r>
            <a:r>
              <a:rPr lang="en-US" dirty="0" err="1" smtClean="0"/>
              <a:t>subepitheliaal</a:t>
            </a:r>
            <a:endParaRPr lang="nl-NL" dirty="0" smtClean="0"/>
          </a:p>
          <a:p>
            <a:pPr lvl="1"/>
            <a:r>
              <a:rPr lang="en-US" dirty="0" err="1" smtClean="0"/>
              <a:t>echter</a:t>
            </a:r>
            <a:r>
              <a:rPr lang="en-US" dirty="0" smtClean="0"/>
              <a:t> </a:t>
            </a:r>
            <a:r>
              <a:rPr lang="en-US" dirty="0" err="1" smtClean="0"/>
              <a:t>neerslag</a:t>
            </a:r>
            <a:r>
              <a:rPr lang="en-US" dirty="0" smtClean="0"/>
              <a:t> </a:t>
            </a:r>
            <a:r>
              <a:rPr lang="en-US" dirty="0" err="1" smtClean="0"/>
              <a:t>monoklonaal</a:t>
            </a:r>
            <a:r>
              <a:rPr lang="en-US" dirty="0" smtClean="0"/>
              <a:t> IgG (</a:t>
            </a:r>
            <a:r>
              <a:rPr lang="en-US" dirty="0" err="1" smtClean="0"/>
              <a:t>vaak</a:t>
            </a:r>
            <a:r>
              <a:rPr lang="en-US" dirty="0" smtClean="0"/>
              <a:t> IgG3)</a:t>
            </a:r>
          </a:p>
          <a:p>
            <a:r>
              <a:rPr lang="nl-NL" dirty="0" smtClean="0"/>
              <a:t>30% M-</a:t>
            </a:r>
            <a:r>
              <a:rPr lang="nl-NL" dirty="0" err="1" smtClean="0"/>
              <a:t>proteine</a:t>
            </a:r>
            <a:r>
              <a:rPr lang="nl-NL" dirty="0" smtClean="0"/>
              <a:t>, conform neerslag</a:t>
            </a:r>
          </a:p>
          <a:p>
            <a:pPr lvl="1"/>
            <a:r>
              <a:rPr lang="nl-NL" dirty="0" smtClean="0"/>
              <a:t>zowel </a:t>
            </a:r>
            <a:r>
              <a:rPr lang="nl-NL" dirty="0" err="1" smtClean="0"/>
              <a:t>lambda</a:t>
            </a:r>
            <a:r>
              <a:rPr lang="nl-NL" dirty="0" smtClean="0"/>
              <a:t> als kappa mogelijk</a:t>
            </a:r>
          </a:p>
          <a:p>
            <a:pPr lvl="1"/>
            <a:r>
              <a:rPr lang="nl-NL" dirty="0" smtClean="0"/>
              <a:t>incidenteel in serum alleen verhoogd lichte keten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756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Diagnostische</a:t>
            </a:r>
            <a:r>
              <a:rPr lang="en-US" dirty="0" smtClean="0"/>
              <a:t> criteria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arenBoth"/>
            </a:pPr>
            <a:r>
              <a:rPr lang="nl-NL" sz="2400" dirty="0" err="1" smtClean="0"/>
              <a:t>glomerular</a:t>
            </a:r>
            <a:r>
              <a:rPr lang="nl-NL" sz="2400" dirty="0" smtClean="0"/>
              <a:t> </a:t>
            </a:r>
            <a:r>
              <a:rPr lang="nl-NL" sz="2400" dirty="0"/>
              <a:t>immune </a:t>
            </a:r>
            <a:r>
              <a:rPr lang="nl-NL" sz="2400" dirty="0" err="1"/>
              <a:t>deposits</a:t>
            </a:r>
            <a:r>
              <a:rPr lang="nl-NL" sz="2400" dirty="0"/>
              <a:t> </a:t>
            </a:r>
            <a:r>
              <a:rPr lang="nl-NL" sz="2400" dirty="0" err="1"/>
              <a:t>staining</a:t>
            </a:r>
            <a:r>
              <a:rPr lang="nl-NL" sz="2400" dirty="0"/>
              <a:t> </a:t>
            </a:r>
            <a:r>
              <a:rPr lang="nl-NL" sz="2400" dirty="0" err="1"/>
              <a:t>positive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smtClean="0"/>
              <a:t>heavy </a:t>
            </a:r>
            <a:r>
              <a:rPr lang="nl-NL" sz="2400" dirty="0"/>
              <a:t>chain (IgG), </a:t>
            </a:r>
            <a:r>
              <a:rPr lang="nl-NL" sz="2400" dirty="0" err="1" smtClean="0"/>
              <a:t>negativity</a:t>
            </a:r>
            <a:r>
              <a:rPr lang="nl-NL" sz="2400" dirty="0" smtClean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 smtClean="0"/>
              <a:t>IgA</a:t>
            </a:r>
            <a:r>
              <a:rPr lang="nl-NL" sz="2400" dirty="0" smtClean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 smtClean="0"/>
              <a:t>IgM</a:t>
            </a:r>
            <a:endParaRPr lang="nl-NL" sz="2400" dirty="0" smtClean="0"/>
          </a:p>
          <a:p>
            <a:pPr marL="514350" indent="-514350">
              <a:buAutoNum type="arabicParenBoth"/>
            </a:pPr>
            <a:r>
              <a:rPr lang="nl-NL" sz="2400" dirty="0" err="1" smtClean="0"/>
              <a:t>positive</a:t>
            </a:r>
            <a:r>
              <a:rPr lang="nl-NL" sz="2400" dirty="0" smtClean="0"/>
              <a:t> </a:t>
            </a:r>
            <a:r>
              <a:rPr lang="nl-NL" sz="2400" dirty="0" err="1"/>
              <a:t>staining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a single </a:t>
            </a:r>
            <a:r>
              <a:rPr lang="nl-NL" sz="2400" dirty="0" smtClean="0"/>
              <a:t>IgG </a:t>
            </a:r>
            <a:r>
              <a:rPr lang="nl-NL" sz="2400" dirty="0" err="1" smtClean="0"/>
              <a:t>subclass</a:t>
            </a:r>
            <a:endParaRPr lang="nl-NL" sz="2400" dirty="0" smtClean="0"/>
          </a:p>
          <a:p>
            <a:pPr marL="514350" indent="-514350">
              <a:buAutoNum type="arabicParenBoth"/>
            </a:pPr>
            <a:r>
              <a:rPr lang="nl-NL" sz="2400" dirty="0" err="1" smtClean="0"/>
              <a:t>positive</a:t>
            </a:r>
            <a:r>
              <a:rPr lang="nl-NL" sz="2400" dirty="0" smtClean="0"/>
              <a:t> </a:t>
            </a:r>
            <a:r>
              <a:rPr lang="nl-NL" sz="2400" dirty="0" err="1"/>
              <a:t>staining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a single light-chain </a:t>
            </a:r>
            <a:r>
              <a:rPr lang="nl-NL" sz="2400" dirty="0" err="1" smtClean="0"/>
              <a:t>isotype</a:t>
            </a:r>
            <a:endParaRPr lang="nl-NL" sz="2400" dirty="0" smtClean="0"/>
          </a:p>
          <a:p>
            <a:pPr marL="514350" indent="-514350">
              <a:buAutoNum type="arabicParenBoth"/>
            </a:pPr>
            <a:r>
              <a:rPr lang="nl-NL" sz="2400" dirty="0" err="1" smtClean="0"/>
              <a:t>predominantly</a:t>
            </a:r>
            <a:r>
              <a:rPr lang="nl-NL" sz="2400" dirty="0" smtClean="0"/>
              <a:t> </a:t>
            </a:r>
            <a:r>
              <a:rPr lang="nl-NL" sz="2400" dirty="0" err="1"/>
              <a:t>granular</a:t>
            </a:r>
            <a:r>
              <a:rPr lang="nl-NL" sz="2400" dirty="0"/>
              <a:t> </a:t>
            </a:r>
            <a:r>
              <a:rPr lang="nl-NL" sz="2400" dirty="0" err="1"/>
              <a:t>electron-dense</a:t>
            </a:r>
            <a:r>
              <a:rPr lang="nl-NL" sz="2400" dirty="0"/>
              <a:t> </a:t>
            </a:r>
            <a:r>
              <a:rPr lang="nl-NL" sz="2400" dirty="0" err="1"/>
              <a:t>deposits</a:t>
            </a:r>
            <a:r>
              <a:rPr lang="nl-NL" sz="2400" dirty="0"/>
              <a:t> in </a:t>
            </a:r>
            <a:r>
              <a:rPr lang="nl-NL" sz="2400" dirty="0" err="1"/>
              <a:t>mesangial</a:t>
            </a:r>
            <a:r>
              <a:rPr lang="nl-NL" sz="2400" dirty="0"/>
              <a:t>, </a:t>
            </a:r>
            <a:r>
              <a:rPr lang="nl-NL" sz="2400" dirty="0" err="1" smtClean="0"/>
              <a:t>subendothelial</a:t>
            </a:r>
            <a:r>
              <a:rPr lang="nl-NL" sz="2400" dirty="0"/>
              <a:t>, </a:t>
            </a:r>
            <a:r>
              <a:rPr lang="nl-NL" sz="2400" dirty="0" err="1"/>
              <a:t>and</a:t>
            </a:r>
            <a:r>
              <a:rPr lang="nl-NL" sz="2400" dirty="0"/>
              <a:t>/or </a:t>
            </a:r>
            <a:r>
              <a:rPr lang="nl-NL" sz="2400" dirty="0" err="1"/>
              <a:t>subepithelial</a:t>
            </a:r>
            <a:r>
              <a:rPr lang="nl-NL" sz="2400" dirty="0"/>
              <a:t> </a:t>
            </a:r>
            <a:r>
              <a:rPr lang="nl-NL" sz="2400" dirty="0" err="1"/>
              <a:t>locations</a:t>
            </a:r>
            <a:r>
              <a:rPr lang="nl-NL" sz="2400" dirty="0"/>
              <a:t> </a:t>
            </a:r>
            <a:r>
              <a:rPr lang="nl-NL" sz="2400" dirty="0" err="1"/>
              <a:t>by</a:t>
            </a:r>
            <a:r>
              <a:rPr lang="nl-NL" sz="2400" dirty="0"/>
              <a:t> EM, </a:t>
            </a:r>
            <a:r>
              <a:rPr lang="nl-NL" sz="2400" dirty="0" err="1"/>
              <a:t>resembling</a:t>
            </a:r>
            <a:r>
              <a:rPr lang="nl-NL" sz="2400" dirty="0"/>
              <a:t> immune complex </a:t>
            </a:r>
            <a:r>
              <a:rPr lang="nl-NL" sz="2400" dirty="0" smtClean="0"/>
              <a:t>glomerulonephritis</a:t>
            </a:r>
          </a:p>
          <a:p>
            <a:pPr marL="514350" indent="-514350">
              <a:buAutoNum type="arabicParenBoth"/>
            </a:pPr>
            <a:r>
              <a:rPr lang="nl-NL" sz="2400" dirty="0" smtClean="0"/>
              <a:t>no </a:t>
            </a:r>
            <a:r>
              <a:rPr lang="nl-NL" sz="2400" dirty="0" err="1"/>
              <a:t>clinical</a:t>
            </a:r>
            <a:r>
              <a:rPr lang="nl-NL" sz="2400" dirty="0"/>
              <a:t> or </a:t>
            </a:r>
            <a:r>
              <a:rPr lang="nl-NL" sz="2400" dirty="0" err="1"/>
              <a:t>laboratory</a:t>
            </a:r>
            <a:r>
              <a:rPr lang="nl-NL" sz="2400" dirty="0"/>
              <a:t> </a:t>
            </a:r>
            <a:r>
              <a:rPr lang="nl-NL" sz="2400" dirty="0" err="1" smtClean="0"/>
              <a:t>evidence</a:t>
            </a:r>
            <a:r>
              <a:rPr lang="nl-NL" sz="2400" dirty="0" smtClean="0"/>
              <a:t> </a:t>
            </a:r>
            <a:r>
              <a:rPr lang="nl-NL" sz="2400" dirty="0"/>
              <a:t>of </a:t>
            </a:r>
            <a:r>
              <a:rPr lang="nl-NL" sz="2400" dirty="0" err="1" smtClean="0"/>
              <a:t>cryoglobulinemia</a:t>
            </a:r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2089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Kliniek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nefrologische</a:t>
            </a:r>
            <a:r>
              <a:rPr lang="en-US" dirty="0" smtClean="0"/>
              <a:t> </a:t>
            </a:r>
            <a:r>
              <a:rPr lang="en-US" dirty="0" err="1" smtClean="0"/>
              <a:t>uitingen</a:t>
            </a:r>
            <a:endParaRPr lang="nl-NL" dirty="0" smtClean="0"/>
          </a:p>
          <a:p>
            <a:pPr lvl="1"/>
            <a:r>
              <a:rPr lang="nl-NL" dirty="0" smtClean="0"/>
              <a:t>68% nierfalen, </a:t>
            </a:r>
            <a:r>
              <a:rPr lang="nl-NL" dirty="0" smtClean="0"/>
              <a:t>77% </a:t>
            </a:r>
            <a:r>
              <a:rPr lang="nl-NL" dirty="0" err="1" smtClean="0"/>
              <a:t>erytrocyturie</a:t>
            </a:r>
            <a:endParaRPr lang="nl-NL" dirty="0" smtClean="0"/>
          </a:p>
          <a:p>
            <a:pPr lvl="1"/>
            <a:r>
              <a:rPr lang="nl-NL" dirty="0" smtClean="0"/>
              <a:t>100% </a:t>
            </a:r>
            <a:r>
              <a:rPr lang="nl-NL" dirty="0" err="1" smtClean="0"/>
              <a:t>proteinurie</a:t>
            </a:r>
            <a:r>
              <a:rPr lang="nl-NL" dirty="0" smtClean="0"/>
              <a:t>, 50% nefrotisch syndroom</a:t>
            </a:r>
          </a:p>
          <a:p>
            <a:r>
              <a:rPr lang="nl-NL" dirty="0" smtClean="0"/>
              <a:t>incidenteel </a:t>
            </a:r>
          </a:p>
          <a:p>
            <a:pPr lvl="1"/>
            <a:r>
              <a:rPr lang="nl-NL" dirty="0" smtClean="0"/>
              <a:t>onderliggend myeloom</a:t>
            </a:r>
          </a:p>
          <a:p>
            <a:pPr lvl="1"/>
            <a:r>
              <a:rPr lang="nl-NL" dirty="0" smtClean="0"/>
              <a:t>samengaan met </a:t>
            </a:r>
            <a:r>
              <a:rPr lang="nl-NL" dirty="0" err="1" smtClean="0"/>
              <a:t>amyloidose</a:t>
            </a:r>
            <a:endParaRPr lang="nl-NL" dirty="0" smtClean="0"/>
          </a:p>
          <a:p>
            <a:pPr lvl="1"/>
            <a:r>
              <a:rPr lang="nl-NL" dirty="0" smtClean="0"/>
              <a:t>ontstaan M-</a:t>
            </a:r>
            <a:r>
              <a:rPr lang="nl-NL" dirty="0" err="1" smtClean="0"/>
              <a:t>proteine</a:t>
            </a:r>
            <a:r>
              <a:rPr lang="nl-NL" dirty="0" smtClean="0"/>
              <a:t> tijdens vervolg</a:t>
            </a:r>
          </a:p>
          <a:p>
            <a:pPr lvl="1"/>
            <a:r>
              <a:rPr lang="nl-NL" dirty="0" smtClean="0"/>
              <a:t>progressie naar myeloom</a:t>
            </a:r>
            <a:endParaRPr lang="nl-NL" dirty="0" smtClean="0"/>
          </a:p>
          <a:p>
            <a:r>
              <a:rPr lang="nl-NL" dirty="0" smtClean="0"/>
              <a:t>nog </a:t>
            </a:r>
            <a:r>
              <a:rPr lang="nl-NL" dirty="0" smtClean="0"/>
              <a:t>nooit beschreven: onderliggend lymfoom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8051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PGNMID. Nasr et al. J Am </a:t>
            </a:r>
            <a:r>
              <a:rPr lang="nl-NL" dirty="0" err="1" smtClean="0"/>
              <a:t>Soc</a:t>
            </a:r>
            <a:r>
              <a:rPr lang="nl-NL" dirty="0" smtClean="0"/>
              <a:t> </a:t>
            </a:r>
            <a:r>
              <a:rPr lang="nl-NL" dirty="0" err="1" smtClean="0"/>
              <a:t>Nephrol</a:t>
            </a:r>
            <a:r>
              <a:rPr lang="nl-NL" dirty="0" smtClean="0"/>
              <a:t> 20: 2055.</a:t>
            </a:r>
          </a:p>
          <a:p>
            <a:pPr lvl="1"/>
            <a:r>
              <a:rPr lang="nl-NL" dirty="0" smtClean="0"/>
              <a:t>mediaan 30 maanden follow-up bij </a:t>
            </a:r>
            <a:r>
              <a:rPr lang="en-US" dirty="0" smtClean="0"/>
              <a:t>37 </a:t>
            </a:r>
            <a:r>
              <a:rPr lang="en-US" dirty="0" err="1" smtClean="0"/>
              <a:t>patienten</a:t>
            </a:r>
            <a:endParaRPr lang="en-US" dirty="0" smtClean="0"/>
          </a:p>
          <a:p>
            <a:pPr lvl="1"/>
            <a:r>
              <a:rPr lang="en-US" dirty="0" err="1" smtClean="0"/>
              <a:t>grootste</a:t>
            </a:r>
            <a:r>
              <a:rPr lang="en-US" dirty="0" smtClean="0"/>
              <a:t> </a:t>
            </a:r>
            <a:r>
              <a:rPr lang="en-US" dirty="0" err="1" smtClean="0"/>
              <a:t>mij</a:t>
            </a:r>
            <a:r>
              <a:rPr lang="en-US" dirty="0" smtClean="0"/>
              <a:t> </a:t>
            </a:r>
            <a:r>
              <a:rPr lang="en-US" dirty="0" err="1" smtClean="0"/>
              <a:t>bekende</a:t>
            </a:r>
            <a:r>
              <a:rPr lang="en-US" dirty="0" smtClean="0"/>
              <a:t> </a:t>
            </a:r>
            <a:r>
              <a:rPr lang="en-US" dirty="0" err="1" smtClean="0"/>
              <a:t>serie</a:t>
            </a:r>
            <a:endParaRPr lang="en-US" dirty="0" smtClean="0"/>
          </a:p>
          <a:p>
            <a:pPr lvl="1"/>
            <a:r>
              <a:rPr lang="en-US" dirty="0" err="1" smtClean="0"/>
              <a:t>bron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“How I treat” MGRS </a:t>
            </a:r>
            <a:r>
              <a:rPr lang="en-US" dirty="0" err="1" smtClean="0"/>
              <a:t>Rajkumar</a:t>
            </a:r>
            <a:endParaRPr lang="nl-NL" dirty="0" smtClean="0"/>
          </a:p>
          <a:p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conclusies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Nasr </a:t>
            </a:r>
            <a:r>
              <a:rPr lang="en-US" dirty="0" err="1" smtClean="0"/>
              <a:t>zelf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spontane</a:t>
            </a:r>
            <a:r>
              <a:rPr lang="en-US" dirty="0" smtClean="0"/>
              <a:t> </a:t>
            </a:r>
            <a:r>
              <a:rPr lang="en-US" dirty="0" err="1" smtClean="0"/>
              <a:t>remissie</a:t>
            </a:r>
            <a:r>
              <a:rPr lang="en-US" dirty="0" smtClean="0"/>
              <a:t> is </a:t>
            </a:r>
            <a:r>
              <a:rPr lang="en-US" dirty="0" err="1" smtClean="0"/>
              <a:t>mogelijk</a:t>
            </a:r>
            <a:endParaRPr lang="en-US" dirty="0" smtClean="0"/>
          </a:p>
          <a:p>
            <a:pPr lvl="1"/>
            <a:r>
              <a:rPr lang="en-US" dirty="0" err="1" smtClean="0"/>
              <a:t>behandeling</a:t>
            </a:r>
            <a:r>
              <a:rPr lang="en-US" dirty="0" smtClean="0"/>
              <a:t> </a:t>
            </a:r>
            <a:r>
              <a:rPr lang="en-US" dirty="0" err="1" smtClean="0"/>
              <a:t>misschien</a:t>
            </a:r>
            <a:r>
              <a:rPr lang="en-US" dirty="0" smtClean="0"/>
              <a:t> </a:t>
            </a:r>
            <a:r>
              <a:rPr lang="en-US" dirty="0" err="1" smtClean="0"/>
              <a:t>nuttig</a:t>
            </a:r>
            <a:endParaRPr lang="en-US" dirty="0" smtClean="0"/>
          </a:p>
          <a:p>
            <a:pPr lvl="1"/>
            <a:r>
              <a:rPr lang="en-US" dirty="0" smtClean="0"/>
              <a:t>op basis van </a:t>
            </a:r>
            <a:r>
              <a:rPr lang="en-US" dirty="0" err="1" smtClean="0"/>
              <a:t>literatuur</a:t>
            </a:r>
            <a:r>
              <a:rPr lang="en-US" dirty="0" smtClean="0"/>
              <a:t> </a:t>
            </a:r>
            <a:r>
              <a:rPr lang="en-US" dirty="0" err="1" smtClean="0"/>
              <a:t>echter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conclusie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9993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r>
              <a:rPr lang="nl-NL" dirty="0" smtClean="0"/>
              <a:t>5 patiënten geen therapie</a:t>
            </a:r>
          </a:p>
          <a:p>
            <a:pPr lvl="1"/>
            <a:r>
              <a:rPr lang="nl-NL" dirty="0" smtClean="0"/>
              <a:t>3 </a:t>
            </a:r>
            <a:r>
              <a:rPr lang="nl-NL" dirty="0" smtClean="0">
                <a:sym typeface="Wingdings" panose="05000000000000000000" pitchFamily="2" charset="2"/>
              </a:rPr>
              <a:t>ESRD, </a:t>
            </a:r>
            <a:r>
              <a:rPr lang="en-US" dirty="0" smtClean="0"/>
              <a:t>2</a:t>
            </a:r>
            <a:r>
              <a:rPr lang="nl-NL" dirty="0" smtClean="0"/>
              <a:t> stabiele ziekte </a:t>
            </a:r>
          </a:p>
          <a:p>
            <a:r>
              <a:rPr lang="nl-NL" dirty="0" smtClean="0"/>
              <a:t>9 patiënten ACE-remming</a:t>
            </a:r>
          </a:p>
          <a:p>
            <a:pPr lvl="1"/>
            <a:r>
              <a:rPr lang="nl-NL" dirty="0" smtClean="0"/>
              <a:t>1 ESRD, 4 respons, 4 stabiel</a:t>
            </a:r>
          </a:p>
          <a:p>
            <a:r>
              <a:rPr lang="nl-NL" dirty="0" smtClean="0"/>
              <a:t>18 chemo/</a:t>
            </a:r>
            <a:r>
              <a:rPr lang="nl-NL" dirty="0" err="1" smtClean="0"/>
              <a:t>immuunsuppressie</a:t>
            </a:r>
            <a:r>
              <a:rPr lang="nl-NL" dirty="0" smtClean="0"/>
              <a:t> +/- </a:t>
            </a:r>
            <a:r>
              <a:rPr lang="nl-NL" dirty="0" err="1" smtClean="0"/>
              <a:t>ACEi</a:t>
            </a:r>
            <a:endParaRPr lang="nl-NL" dirty="0" smtClean="0"/>
          </a:p>
          <a:p>
            <a:pPr lvl="1"/>
            <a:r>
              <a:rPr lang="nl-NL" dirty="0" smtClean="0"/>
              <a:t>3 ESRD, 7 stabiel</a:t>
            </a:r>
          </a:p>
          <a:p>
            <a:pPr lvl="1"/>
            <a:r>
              <a:rPr lang="nl-NL" dirty="0" smtClean="0"/>
              <a:t>8 respons</a:t>
            </a:r>
          </a:p>
          <a:p>
            <a:pPr lvl="2"/>
            <a:r>
              <a:rPr lang="nl-NL" dirty="0" smtClean="0"/>
              <a:t>2 </a:t>
            </a:r>
            <a:r>
              <a:rPr lang="nl-NL" dirty="0" err="1" smtClean="0"/>
              <a:t>pred</a:t>
            </a:r>
            <a:r>
              <a:rPr lang="nl-NL" dirty="0" smtClean="0"/>
              <a:t>, 3 </a:t>
            </a:r>
            <a:r>
              <a:rPr lang="nl-NL" dirty="0" err="1" smtClean="0"/>
              <a:t>pred</a:t>
            </a:r>
            <a:r>
              <a:rPr lang="nl-NL" dirty="0" smtClean="0"/>
              <a:t> + </a:t>
            </a:r>
            <a:r>
              <a:rPr lang="nl-NL" dirty="0" err="1" smtClean="0"/>
              <a:t>alkylator</a:t>
            </a:r>
            <a:r>
              <a:rPr lang="nl-NL" dirty="0" smtClean="0"/>
              <a:t>, 1 </a:t>
            </a:r>
            <a:r>
              <a:rPr lang="nl-NL" dirty="0" err="1" smtClean="0"/>
              <a:t>mycofenolaat</a:t>
            </a:r>
            <a:r>
              <a:rPr lang="nl-NL" dirty="0" smtClean="0"/>
              <a:t>, 2 </a:t>
            </a:r>
            <a:r>
              <a:rPr lang="nl-NL" dirty="0" err="1" smtClean="0"/>
              <a:t>rituximab</a:t>
            </a:r>
            <a:endParaRPr lang="nl-NL" dirty="0" smtClean="0"/>
          </a:p>
          <a:p>
            <a:pPr lvl="2"/>
            <a:r>
              <a:rPr lang="en-US" dirty="0" err="1" smtClean="0"/>
              <a:t>alkylator</a:t>
            </a:r>
            <a:r>
              <a:rPr lang="en-US" dirty="0" smtClean="0"/>
              <a:t> = </a:t>
            </a:r>
            <a:r>
              <a:rPr lang="en-US" dirty="0" err="1" smtClean="0"/>
              <a:t>chloomambucil</a:t>
            </a:r>
            <a:r>
              <a:rPr lang="en-US" dirty="0" smtClean="0"/>
              <a:t> of </a:t>
            </a:r>
            <a:r>
              <a:rPr lang="en-US" dirty="0" err="1" smtClean="0"/>
              <a:t>cyclofosfamide</a:t>
            </a:r>
            <a:endParaRPr lang="nl-NL" dirty="0" smtClean="0"/>
          </a:p>
          <a:p>
            <a:r>
              <a:rPr lang="nl-NL" dirty="0" smtClean="0"/>
              <a:t>respons = afname </a:t>
            </a:r>
            <a:r>
              <a:rPr lang="nl-NL" dirty="0" err="1" smtClean="0"/>
              <a:t>proteinurie</a:t>
            </a:r>
            <a:r>
              <a:rPr lang="nl-NL" dirty="0" smtClean="0"/>
              <a:t> en </a:t>
            </a:r>
            <a:r>
              <a:rPr lang="nl-NL" dirty="0" err="1" smtClean="0"/>
              <a:t>kreatinine</a:t>
            </a:r>
            <a:endParaRPr lang="nl-NL" dirty="0" smtClean="0"/>
          </a:p>
          <a:p>
            <a:r>
              <a:rPr lang="en-US" b="1" dirty="0" err="1" smtClean="0"/>
              <a:t>geen</a:t>
            </a:r>
            <a:r>
              <a:rPr lang="en-US" b="1" dirty="0" smtClean="0"/>
              <a:t> </a:t>
            </a:r>
            <a:r>
              <a:rPr lang="en-US" b="1" dirty="0" err="1" smtClean="0"/>
              <a:t>relatie</a:t>
            </a:r>
            <a:r>
              <a:rPr lang="en-US" b="1" dirty="0" smtClean="0"/>
              <a:t> met </a:t>
            </a:r>
            <a:r>
              <a:rPr lang="en-US" b="1" dirty="0" err="1" smtClean="0"/>
              <a:t>aanwezigheid</a:t>
            </a:r>
            <a:r>
              <a:rPr lang="en-US" b="1" dirty="0" smtClean="0"/>
              <a:t> M-</a:t>
            </a:r>
            <a:r>
              <a:rPr lang="en-US" b="1" dirty="0" err="1" smtClean="0"/>
              <a:t>proteine</a:t>
            </a:r>
            <a:endParaRPr lang="nl-NL" b="1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868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en-US" dirty="0" smtClean="0"/>
              <a:t>How I treat </a:t>
            </a:r>
            <a:r>
              <a:rPr lang="en-US" dirty="0" err="1" smtClean="0"/>
              <a:t>Rajkumar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In case of M-protein</a:t>
            </a:r>
            <a:endParaRPr lang="en-US" dirty="0" smtClean="0"/>
          </a:p>
          <a:p>
            <a:pPr lvl="1"/>
            <a:r>
              <a:rPr lang="en-US" dirty="0" smtClean="0"/>
              <a:t>chemotherapy </a:t>
            </a:r>
            <a:r>
              <a:rPr lang="en-US" dirty="0"/>
              <a:t>to eradicate the </a:t>
            </a:r>
            <a:r>
              <a:rPr lang="en-US" dirty="0" smtClean="0"/>
              <a:t>responsible </a:t>
            </a:r>
            <a:r>
              <a:rPr lang="en-US" dirty="0" smtClean="0"/>
              <a:t>clone</a:t>
            </a:r>
          </a:p>
          <a:p>
            <a:pPr lvl="1"/>
            <a:r>
              <a:rPr lang="en-US" dirty="0" smtClean="0"/>
              <a:t>based </a:t>
            </a:r>
            <a:r>
              <a:rPr lang="en-US" dirty="0"/>
              <a:t>upon </a:t>
            </a:r>
            <a:r>
              <a:rPr lang="en-US" dirty="0" smtClean="0"/>
              <a:t>isotype </a:t>
            </a:r>
            <a:r>
              <a:rPr lang="en-US" dirty="0"/>
              <a:t>of the monoclonal </a:t>
            </a:r>
            <a:r>
              <a:rPr lang="en-US" dirty="0" smtClean="0"/>
              <a:t>Ig</a:t>
            </a:r>
          </a:p>
          <a:p>
            <a:pPr lvl="1"/>
            <a:r>
              <a:rPr lang="en-US" b="1" dirty="0" smtClean="0"/>
              <a:t>(sic) non</a:t>
            </a:r>
            <a:r>
              <a:rPr lang="en-US" dirty="0" smtClean="0"/>
              <a:t>-IgM </a:t>
            </a:r>
            <a:r>
              <a:rPr lang="en-US" dirty="0"/>
              <a:t>type (</a:t>
            </a:r>
            <a:r>
              <a:rPr lang="en-US" dirty="0" err="1"/>
              <a:t>eg</a:t>
            </a:r>
            <a:r>
              <a:rPr lang="en-US" dirty="0"/>
              <a:t>, IgG or IgA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similar </a:t>
            </a:r>
            <a:r>
              <a:rPr lang="en-US" dirty="0"/>
              <a:t>to that used to treat multiple </a:t>
            </a:r>
            <a:r>
              <a:rPr lang="en-US" dirty="0" smtClean="0"/>
              <a:t>myeloma</a:t>
            </a:r>
          </a:p>
          <a:p>
            <a:pPr lvl="2"/>
            <a:r>
              <a:rPr lang="en-US" dirty="0" smtClean="0"/>
              <a:t>we </a:t>
            </a:r>
            <a:r>
              <a:rPr lang="en-US" dirty="0"/>
              <a:t>prefer </a:t>
            </a:r>
            <a:r>
              <a:rPr lang="en-US" dirty="0" smtClean="0"/>
              <a:t>VCD for </a:t>
            </a:r>
            <a:r>
              <a:rPr lang="en-US" dirty="0"/>
              <a:t>up to six </a:t>
            </a:r>
            <a:r>
              <a:rPr lang="en-US" dirty="0" smtClean="0"/>
              <a:t>months</a:t>
            </a:r>
          </a:p>
          <a:p>
            <a:pPr lvl="1"/>
            <a:r>
              <a:rPr lang="en-US" dirty="0" smtClean="0"/>
              <a:t>IgM monoclonal protein</a:t>
            </a:r>
          </a:p>
          <a:p>
            <a:pPr lvl="2"/>
            <a:r>
              <a:rPr lang="en-US" dirty="0" smtClean="0"/>
              <a:t>similar to that used to treat </a:t>
            </a:r>
            <a:r>
              <a:rPr lang="en-US" dirty="0" err="1" smtClean="0"/>
              <a:t>Waldenström</a:t>
            </a:r>
            <a:endParaRPr lang="en-US" dirty="0" smtClean="0"/>
          </a:p>
          <a:p>
            <a:pPr lvl="2"/>
            <a:r>
              <a:rPr lang="en-US" dirty="0" smtClean="0"/>
              <a:t>DRC or rituximab</a:t>
            </a:r>
          </a:p>
          <a:p>
            <a:r>
              <a:rPr lang="en-US" b="1" dirty="0" smtClean="0"/>
              <a:t>Without </a:t>
            </a:r>
            <a:r>
              <a:rPr lang="en-US" b="1" dirty="0"/>
              <a:t>a detectable monoclonal protein </a:t>
            </a:r>
            <a:endParaRPr lang="en-US" b="1" dirty="0" smtClean="0"/>
          </a:p>
          <a:p>
            <a:pPr lvl="1"/>
            <a:r>
              <a:rPr lang="en-US" dirty="0" smtClean="0"/>
              <a:t>(sic) no </a:t>
            </a:r>
            <a:r>
              <a:rPr lang="en-US" dirty="0"/>
              <a:t>clear evidence that a pathologic clone is </a:t>
            </a:r>
            <a:r>
              <a:rPr lang="en-US" dirty="0" smtClean="0"/>
              <a:t>responsible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conservative approach </a:t>
            </a:r>
            <a:endParaRPr lang="en-US" dirty="0" smtClean="0"/>
          </a:p>
          <a:p>
            <a:pPr lvl="1"/>
            <a:r>
              <a:rPr lang="en-US" dirty="0" err="1" smtClean="0"/>
              <a:t>antiproteinuric</a:t>
            </a:r>
            <a:r>
              <a:rPr lang="en-US" dirty="0" smtClean="0"/>
              <a:t> </a:t>
            </a:r>
            <a:r>
              <a:rPr lang="en-US" dirty="0"/>
              <a:t>therapy </a:t>
            </a:r>
            <a:r>
              <a:rPr lang="en-US" dirty="0" smtClean="0"/>
              <a:t>(</a:t>
            </a:r>
            <a:r>
              <a:rPr lang="en-US" dirty="0" err="1" smtClean="0"/>
              <a:t>ACEi</a:t>
            </a:r>
            <a:r>
              <a:rPr lang="en-US" dirty="0" smtClean="0"/>
              <a:t>) </a:t>
            </a:r>
            <a:r>
              <a:rPr lang="en-US" dirty="0"/>
              <a:t>and blood pressure control 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/>
              <a:t>reduction in proteinuria or improvement in renal </a:t>
            </a:r>
            <a:r>
              <a:rPr lang="en-US" dirty="0" smtClean="0"/>
              <a:t>function: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trial of chemotherapy is </a:t>
            </a:r>
            <a:r>
              <a:rPr lang="en-US" dirty="0" smtClean="0"/>
              <a:t>reasonable</a:t>
            </a:r>
          </a:p>
          <a:p>
            <a:pPr marL="514350" indent="-45720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634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LCDD, HCDD, HLCDD</a:t>
            </a:r>
          </a:p>
          <a:p>
            <a:pPr lvl="1"/>
            <a:r>
              <a:rPr lang="nl-NL" dirty="0" smtClean="0"/>
              <a:t>“data are </a:t>
            </a:r>
            <a:r>
              <a:rPr lang="nl-NL" dirty="0" err="1" smtClean="0"/>
              <a:t>limited</a:t>
            </a:r>
            <a:r>
              <a:rPr lang="nl-NL" dirty="0" smtClean="0"/>
              <a:t>, approach </a:t>
            </a:r>
            <a:r>
              <a:rPr lang="nl-NL" dirty="0" err="1" smtClean="0"/>
              <a:t>similar</a:t>
            </a:r>
            <a:r>
              <a:rPr lang="nl-NL" dirty="0" smtClean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smtClean="0"/>
              <a:t>MM”</a:t>
            </a:r>
          </a:p>
          <a:p>
            <a:pPr lvl="1"/>
            <a:r>
              <a:rPr lang="nl-NL" dirty="0" smtClean="0"/>
              <a:t>“goal </a:t>
            </a:r>
            <a:r>
              <a:rPr lang="nl-NL" dirty="0"/>
              <a:t>is </a:t>
            </a:r>
            <a:r>
              <a:rPr lang="nl-NL" dirty="0" err="1"/>
              <a:t>to</a:t>
            </a:r>
            <a:r>
              <a:rPr lang="nl-NL" dirty="0"/>
              <a:t> control </a:t>
            </a:r>
            <a:r>
              <a:rPr lang="nl-NL" dirty="0" err="1"/>
              <a:t>the</a:t>
            </a:r>
            <a:r>
              <a:rPr lang="nl-NL" dirty="0"/>
              <a:t> plasma </a:t>
            </a:r>
            <a:r>
              <a:rPr lang="nl-NL" dirty="0" err="1"/>
              <a:t>cell</a:t>
            </a:r>
            <a:r>
              <a:rPr lang="nl-NL" dirty="0"/>
              <a:t> </a:t>
            </a:r>
            <a:r>
              <a:rPr lang="nl-NL" dirty="0" err="1"/>
              <a:t>proliferative</a:t>
            </a:r>
            <a:r>
              <a:rPr lang="nl-NL" dirty="0"/>
              <a:t> </a:t>
            </a:r>
            <a:r>
              <a:rPr lang="nl-NL" dirty="0" smtClean="0"/>
              <a:t>disorder </a:t>
            </a:r>
            <a:r>
              <a:rPr lang="nl-NL" dirty="0" err="1"/>
              <a:t>using</a:t>
            </a:r>
            <a:r>
              <a:rPr lang="nl-NL" dirty="0"/>
              <a:t> </a:t>
            </a:r>
            <a:r>
              <a:rPr lang="nl-NL" dirty="0" err="1"/>
              <a:t>chemotherapy</a:t>
            </a:r>
            <a:r>
              <a:rPr lang="nl-NL" dirty="0"/>
              <a:t> </a:t>
            </a:r>
            <a:r>
              <a:rPr lang="nl-NL" dirty="0" err="1" smtClean="0"/>
              <a:t>and</a:t>
            </a:r>
            <a:r>
              <a:rPr lang="nl-NL" dirty="0"/>
              <a:t>, in </a:t>
            </a:r>
            <a:r>
              <a:rPr lang="nl-NL" dirty="0" err="1"/>
              <a:t>selected</a:t>
            </a:r>
            <a:r>
              <a:rPr lang="nl-NL" dirty="0"/>
              <a:t> cases, </a:t>
            </a:r>
            <a:r>
              <a:rPr lang="nl-NL" dirty="0" err="1"/>
              <a:t>autologous</a:t>
            </a:r>
            <a:r>
              <a:rPr lang="nl-NL" dirty="0"/>
              <a:t> </a:t>
            </a:r>
            <a:r>
              <a:rPr lang="nl-NL" dirty="0" smtClean="0"/>
              <a:t>HCT”</a:t>
            </a:r>
          </a:p>
          <a:p>
            <a:pPr lvl="1"/>
            <a:r>
              <a:rPr lang="en-US" dirty="0" err="1" smtClean="0"/>
              <a:t>referenties</a:t>
            </a:r>
            <a:r>
              <a:rPr lang="en-US" dirty="0" smtClean="0"/>
              <a:t> HCT: </a:t>
            </a:r>
            <a:r>
              <a:rPr lang="nl-NL" dirty="0" smtClean="0"/>
              <a:t>6 om 11 </a:t>
            </a:r>
            <a:r>
              <a:rPr lang="nl-NL" dirty="0" err="1" smtClean="0"/>
              <a:t>patienten</a:t>
            </a:r>
            <a:endParaRPr lang="en-US" dirty="0" smtClean="0"/>
          </a:p>
          <a:p>
            <a:r>
              <a:rPr lang="en-US" dirty="0" smtClean="0"/>
              <a:t>POEMS</a:t>
            </a:r>
          </a:p>
          <a:p>
            <a:pPr lvl="1"/>
            <a:r>
              <a:rPr lang="en-US" dirty="0" smtClean="0"/>
              <a:t>“HCT is an important consideration for younger patients with multiple </a:t>
            </a:r>
            <a:r>
              <a:rPr lang="en-US" dirty="0" err="1" smtClean="0"/>
              <a:t>osteosclerotic</a:t>
            </a:r>
            <a:r>
              <a:rPr lang="en-US" dirty="0" smtClean="0"/>
              <a:t> lesions”</a:t>
            </a:r>
          </a:p>
          <a:p>
            <a:pPr lvl="1"/>
            <a:r>
              <a:rPr lang="en-US" dirty="0" err="1" smtClean="0"/>
              <a:t>referentie</a:t>
            </a:r>
            <a:r>
              <a:rPr lang="en-US" dirty="0" smtClean="0"/>
              <a:t>: 59 patients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817839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733</Words>
  <Application>Microsoft Office PowerPoint</Application>
  <PresentationFormat>Diavoorstelling (4:3)</PresentationFormat>
  <Paragraphs>107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PowerPoint-presentatie</vt:lpstr>
      <vt:lpstr>PowerPoint-presentatie</vt:lpstr>
      <vt:lpstr>Proliferative Glomerulonephritis with Monoclonal IgG Deposits</vt:lpstr>
      <vt:lpstr>Diagnostische criteria</vt:lpstr>
      <vt:lpstr>Kliniek</vt:lpstr>
      <vt:lpstr>Beloop</vt:lpstr>
      <vt:lpstr>PowerPoint-presentatie</vt:lpstr>
      <vt:lpstr>How I treat Rajkumar</vt:lpstr>
      <vt:lpstr>MGRS</vt:lpstr>
      <vt:lpstr>MGRS</vt:lpstr>
      <vt:lpstr>Voorstel</vt:lpstr>
    </vt:vector>
  </TitlesOfParts>
  <Company>AMC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Proliferative Glomerulonephritis with Monoclonal IgG Deposits</dc:title>
  <dc:creator>K. de Heer</dc:creator>
  <cp:lastModifiedBy>K. de Heer</cp:lastModifiedBy>
  <cp:revision>14</cp:revision>
  <dcterms:created xsi:type="dcterms:W3CDTF">2017-12-18T08:52:21Z</dcterms:created>
  <dcterms:modified xsi:type="dcterms:W3CDTF">2017-12-18T13:01:49Z</dcterms:modified>
</cp:coreProperties>
</file>