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0" r:id="rId2"/>
    <p:sldId id="357" r:id="rId3"/>
    <p:sldId id="377" r:id="rId4"/>
    <p:sldId id="378" r:id="rId5"/>
    <p:sldId id="379" r:id="rId6"/>
    <p:sldId id="389" r:id="rId7"/>
    <p:sldId id="380" r:id="rId8"/>
    <p:sldId id="391" r:id="rId9"/>
    <p:sldId id="398" r:id="rId10"/>
    <p:sldId id="381" r:id="rId11"/>
    <p:sldId id="384" r:id="rId12"/>
    <p:sldId id="390" r:id="rId13"/>
    <p:sldId id="382" r:id="rId14"/>
    <p:sldId id="385" r:id="rId15"/>
    <p:sldId id="386" r:id="rId16"/>
    <p:sldId id="387" r:id="rId17"/>
    <p:sldId id="394" r:id="rId18"/>
    <p:sldId id="392" r:id="rId19"/>
    <p:sldId id="388" r:id="rId20"/>
    <p:sldId id="395" r:id="rId21"/>
    <p:sldId id="396" r:id="rId22"/>
    <p:sldId id="397" r:id="rId23"/>
    <p:sldId id="376" r:id="rId2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06" autoAdjust="0"/>
    <p:restoredTop sz="95245" autoAdjust="0"/>
  </p:normalViewPr>
  <p:slideViewPr>
    <p:cSldViewPr>
      <p:cViewPr>
        <p:scale>
          <a:sx n="50" d="100"/>
          <a:sy n="50" d="100"/>
        </p:scale>
        <p:origin x="-690" y="-13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D7ECB-3309-409C-B416-16E5AF1463F0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BCCDD-517F-4A8D-8AF5-2AB0926645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31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BCCDD-517F-4A8D-8AF5-2AB0926645B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16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BCCDD-517F-4A8D-8AF5-2AB0926645BF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16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18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98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0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74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602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312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54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57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90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0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266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EDF2A-B46C-45C8-9BC2-E7C82FE42CCE}" type="datetimeFigureOut">
              <a:rPr lang="nl-NL" smtClean="0"/>
              <a:t>25-3-2019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CBB87-A3C3-453C-A132-89D5676C80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04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/>
          <p:cNvSpPr txBox="1">
            <a:spLocks/>
          </p:cNvSpPr>
          <p:nvPr/>
        </p:nvSpPr>
        <p:spPr>
          <a:xfrm>
            <a:off x="0" y="1340768"/>
            <a:ext cx="9165740" cy="551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Arial" pitchFamily="34" charset="0"/>
                <a:cs typeface="Arial" pitchFamily="34" charset="0"/>
              </a:rPr>
              <a:t>Referaat</a:t>
            </a:r>
          </a:p>
          <a:p>
            <a:endParaRPr lang="nl-NL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4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CAR-T cellen voor het diffuus grootcellig B-cel lymfoom</a:t>
            </a:r>
          </a:p>
          <a:p>
            <a:endParaRPr lang="nl-NL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dirty="0">
                <a:latin typeface="Arial" pitchFamily="34" charset="0"/>
                <a:cs typeface="Arial" pitchFamily="34" charset="0"/>
              </a:rPr>
              <a:t>Remco Molenaar</a:t>
            </a:r>
          </a:p>
          <a:p>
            <a:r>
              <a:rPr lang="nl-NL" dirty="0">
                <a:latin typeface="Arial" pitchFamily="34" charset="0"/>
                <a:cs typeface="Arial" pitchFamily="34" charset="0"/>
              </a:rPr>
              <a:t>25 maart 2019</a:t>
            </a:r>
          </a:p>
        </p:txBody>
      </p:sp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90" y="23812"/>
            <a:ext cx="238125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www.sinterklaasactiviteit.nl/plaatjes/sint.png">
            <a:extLst>
              <a:ext uri="{FF2B5EF4-FFF2-40B4-BE49-F238E27FC236}">
                <a16:creationId xmlns:a16="http://schemas.microsoft.com/office/drawing/2014/main" xmlns="" id="{18A0168B-1FBE-4F27-A550-B69C161E7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Afbeeldingsresultaat voor sinterklaas">
            <a:extLst>
              <a:ext uri="{FF2B5EF4-FFF2-40B4-BE49-F238E27FC236}">
                <a16:creationId xmlns:a16="http://schemas.microsoft.com/office/drawing/2014/main" xmlns="" id="{73EDD383-C93B-4400-B4B2-0A63634C4A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ZUMA en JULIET trials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47D06-00EB-493D-BFB9-479436A212FE}"/>
              </a:ext>
            </a:extLst>
          </p:cNvPr>
          <p:cNvSpPr txBox="1"/>
          <p:nvPr/>
        </p:nvSpPr>
        <p:spPr>
          <a:xfrm>
            <a:off x="3386440" y="6468531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Neelapu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NEJM 2017; Schuster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NEJM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C2E31D-6AB3-4154-BA09-1A7D7B401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8" t="12061" r="65750" b="58053"/>
          <a:stretch/>
        </p:blipFill>
        <p:spPr>
          <a:xfrm>
            <a:off x="150608" y="2094367"/>
            <a:ext cx="4276700" cy="2608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EA9002-4FEF-432D-8AA7-60C763B87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6" t="12201" r="65749" b="54200"/>
          <a:stretch/>
        </p:blipFill>
        <p:spPr>
          <a:xfrm>
            <a:off x="4690120" y="2098429"/>
            <a:ext cx="4276700" cy="30188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48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71A51-DAF0-47F2-B6D0-826959EB6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5D8600-B213-4688-9C4C-6443D4FF1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xmlns="" id="{07F87A20-5305-4D99-90A5-A27265E4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ZUMA en JULIET trials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47D06-00EB-493D-BFB9-479436A212FE}"/>
              </a:ext>
            </a:extLst>
          </p:cNvPr>
          <p:cNvSpPr txBox="1"/>
          <p:nvPr/>
        </p:nvSpPr>
        <p:spPr>
          <a:xfrm>
            <a:off x="3386440" y="6468531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Neelapu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NEJM 2017; Schuster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NEJM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C2E31D-6AB3-4154-BA09-1A7D7B401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8" t="12061" r="65750" b="58053"/>
          <a:stretch/>
        </p:blipFill>
        <p:spPr>
          <a:xfrm>
            <a:off x="150608" y="2094367"/>
            <a:ext cx="4276700" cy="2608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EA9002-4FEF-432D-8AA7-60C763B87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6" t="12201" r="65749" b="54200"/>
          <a:stretch/>
        </p:blipFill>
        <p:spPr>
          <a:xfrm>
            <a:off x="4690120" y="2098429"/>
            <a:ext cx="4276700" cy="30188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73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Studie-ontwerp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2EABD08-3327-4BC0-A8E7-C2F38028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720758"/>
              </p:ext>
            </p:extLst>
          </p:nvPr>
        </p:nvGraphicFramePr>
        <p:xfrm>
          <a:off x="323528" y="1397000"/>
          <a:ext cx="8496945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269792987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4133122923"/>
                    </a:ext>
                  </a:extLst>
                </a:gridCol>
                <a:gridCol w="3096345">
                  <a:extLst>
                    <a:ext uri="{9D8B030D-6E8A-4147-A177-3AD203B41FA5}">
                      <a16:colId xmlns:a16="http://schemas.microsoft.com/office/drawing/2014/main" xmlns="" val="48434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Yescarta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Kymriah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332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Ontwerp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Multicenter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Multicenter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224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Randomisatie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1752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771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DLBCL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050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eindpunt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partiele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partiele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768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Secundaire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eindpunten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Overleving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veiligheid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biomarkers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Responsduur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overleving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veiligheid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celkinetiek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3327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schrijven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interpretative,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schrijven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3900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836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Studie-ontwerp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2EABD08-3327-4BC0-A8E7-C2F38028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576506"/>
              </p:ext>
            </p:extLst>
          </p:nvPr>
        </p:nvGraphicFramePr>
        <p:xfrm>
          <a:off x="323527" y="1196752"/>
          <a:ext cx="8496945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5">
                  <a:extLst>
                    <a:ext uri="{9D8B030D-6E8A-4147-A177-3AD203B41FA5}">
                      <a16:colId xmlns:a16="http://schemas.microsoft.com/office/drawing/2014/main" xmlns="" val="2269792987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4133122923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48434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Yescarta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Kymriah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6332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Voorbehandeling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Teruggekeerde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resistente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ziekte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lijnen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therapie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i.i.g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rituximab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antracycline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3224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Terugkeer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ziekte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binnen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maanden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Terugkeer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ziekte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ongeschikt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11752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Exclusie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CZS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betrokkenheid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Mediastinaal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DLBCL,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CZS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betrokkenheid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1771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Lymfodepletieve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behandeling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Fludarabine +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cyclofosfamide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Fludarabine +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cyclofosfamide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bendamustine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0050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CAR-T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2*10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Mediaan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3*10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(0.1-6.0)</a:t>
                      </a:r>
                      <a:endParaRPr lang="en-US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3768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Herbehandeling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bij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progressie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maanden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93327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357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Patientengroepen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2EABD08-3327-4BC0-A8E7-C2F38028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640718"/>
              </p:ext>
            </p:extLst>
          </p:nvPr>
        </p:nvGraphicFramePr>
        <p:xfrm>
          <a:off x="323527" y="1340768"/>
          <a:ext cx="8496945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>
                  <a:extLst>
                    <a:ext uri="{9D8B030D-6E8A-4147-A177-3AD203B41FA5}">
                      <a16:colId xmlns:a16="http://schemas.microsoft.com/office/drawing/2014/main" xmlns="" val="2269792987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4133122923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48434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Yescarta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Kymriah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6332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follow-up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maanden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maanden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11752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leeftijd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jaar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0050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Stadium III-IV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ziekte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3768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of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meer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behandelingen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93327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SCT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behandeling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88573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Effectiviteit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2EABD08-3327-4BC0-A8E7-C2F38028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80709"/>
              </p:ext>
            </p:extLst>
          </p:nvPr>
        </p:nvGraphicFramePr>
        <p:xfrm>
          <a:off x="323527" y="1400633"/>
          <a:ext cx="8496945" cy="35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>
                  <a:extLst>
                    <a:ext uri="{9D8B030D-6E8A-4147-A177-3AD203B41FA5}">
                      <a16:colId xmlns:a16="http://schemas.microsoft.com/office/drawing/2014/main" xmlns="" val="2269792987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4133122923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48434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Yescarta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Kymriah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6332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Infusie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van 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 van 165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3224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duur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infusie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dagen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dagen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1771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0050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3768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Duur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tot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maand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maanden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93327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Duur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Mediaan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maanden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 1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jaar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voor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88573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1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Effectiviteit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2" t="46677" r="10226" b="22045"/>
          <a:stretch/>
        </p:blipFill>
        <p:spPr bwMode="auto">
          <a:xfrm>
            <a:off x="1331640" y="3711949"/>
            <a:ext cx="5959533" cy="312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t="26059" r="14210" b="31533"/>
          <a:stretch/>
        </p:blipFill>
        <p:spPr bwMode="auto">
          <a:xfrm>
            <a:off x="1475656" y="1214724"/>
            <a:ext cx="6048672" cy="224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47D06-00EB-493D-BFB9-479436A212FE}"/>
              </a:ext>
            </a:extLst>
          </p:cNvPr>
          <p:cNvSpPr txBox="1"/>
          <p:nvPr/>
        </p:nvSpPr>
        <p:spPr>
          <a:xfrm>
            <a:off x="1929901" y="2708920"/>
            <a:ext cx="107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Yescarta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B2747D06-00EB-493D-BFB9-479436A212FE}"/>
              </a:ext>
            </a:extLst>
          </p:cNvPr>
          <p:cNvSpPr txBox="1"/>
          <p:nvPr/>
        </p:nvSpPr>
        <p:spPr>
          <a:xfrm>
            <a:off x="2001192" y="59399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Kymriah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Rechte verbindingslijn 6"/>
          <p:cNvCxnSpPr/>
          <p:nvPr/>
        </p:nvCxnSpPr>
        <p:spPr>
          <a:xfrm flipV="1">
            <a:off x="6948264" y="5276054"/>
            <a:ext cx="0" cy="103326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2001192" y="5301208"/>
            <a:ext cx="494707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 flipV="1">
            <a:off x="6444208" y="2132856"/>
            <a:ext cx="0" cy="94539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1929901" y="2132856"/>
            <a:ext cx="452485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7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Bijwerkingen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0425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B2747D06-00EB-493D-BFB9-479436A212FE}"/>
              </a:ext>
            </a:extLst>
          </p:cNvPr>
          <p:cNvSpPr txBox="1"/>
          <p:nvPr/>
        </p:nvSpPr>
        <p:spPr>
          <a:xfrm>
            <a:off x="6433001" y="6488668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June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Science 2018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47D06-00EB-493D-BFB9-479436A212FE}"/>
              </a:ext>
            </a:extLst>
          </p:cNvPr>
          <p:cNvSpPr txBox="1"/>
          <p:nvPr/>
        </p:nvSpPr>
        <p:spPr>
          <a:xfrm>
            <a:off x="3563888" y="3573016"/>
            <a:ext cx="1454244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tocilizumab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steroïden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Bijwerkingen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2EABD08-3327-4BC0-A8E7-C2F380281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458458"/>
              </p:ext>
            </p:extLst>
          </p:nvPr>
        </p:nvGraphicFramePr>
        <p:xfrm>
          <a:off x="323527" y="1400633"/>
          <a:ext cx="849694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>
                  <a:extLst>
                    <a:ext uri="{9D8B030D-6E8A-4147-A177-3AD203B41FA5}">
                      <a16:colId xmlns:a16="http://schemas.microsoft.com/office/drawing/2014/main" xmlns="" val="2269792987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4133122923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xmlns="" val="48434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Yescarta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Kymriah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6332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Cytokine release syndrome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3224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Neurologische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toxiciteit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1771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Neutropene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koorts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0050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Anemie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</a:t>
                      </a:r>
                      <a:r>
                        <a:rPr lang="en-US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cytopenieën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37686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Trombocytopenie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93327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3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Diffuus grootcellig B-cel lymfoom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1A168F-B0E0-4F80-9421-841F4BB7B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40200" r="56300" b="29000"/>
          <a:stretch/>
        </p:blipFill>
        <p:spPr>
          <a:xfrm>
            <a:off x="443424" y="1844824"/>
            <a:ext cx="8067705" cy="4329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2689F6-9BE1-407B-96F5-F53F68E7BE47}"/>
              </a:ext>
            </a:extLst>
          </p:cNvPr>
          <p:cNvSpPr txBox="1"/>
          <p:nvPr/>
        </p:nvSpPr>
        <p:spPr>
          <a:xfrm>
            <a:off x="6343233" y="6543557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Naeeb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BMJ 2018</a:t>
            </a:r>
          </a:p>
        </p:txBody>
      </p:sp>
    </p:spTree>
    <p:extLst>
      <p:ext uri="{BB962C8B-B14F-4D97-AF65-F5344CB8AC3E}">
        <p14:creationId xmlns:p14="http://schemas.microsoft.com/office/powerpoint/2010/main" val="2623772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Financiële toxiciteit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2" t="43392" r="13288" b="42531"/>
          <a:stretch/>
        </p:blipFill>
        <p:spPr bwMode="auto">
          <a:xfrm>
            <a:off x="323528" y="1844824"/>
            <a:ext cx="8590473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4009261" y="6488668"/>
            <a:ext cx="5134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American Journal of Managed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Care, 28-08-2018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D04C48A5-3290-4A23-8B3A-C53748F36403}"/>
              </a:ext>
            </a:extLst>
          </p:cNvPr>
          <p:cNvSpPr txBox="1"/>
          <p:nvPr/>
        </p:nvSpPr>
        <p:spPr>
          <a:xfrm>
            <a:off x="730332" y="3573016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USA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ALL “no cure, no pay”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betaling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remissie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&lt;1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maand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Prijs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exclusief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ziekenhuisopname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kosten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bijwerkingen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IVIG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Discussie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D04C48A5-3290-4A23-8B3A-C53748F36403}"/>
              </a:ext>
            </a:extLst>
          </p:cNvPr>
          <p:cNvSpPr txBox="1"/>
          <p:nvPr/>
        </p:nvSpPr>
        <p:spPr>
          <a:xfrm>
            <a:off x="730332" y="1484784"/>
            <a:ext cx="77768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CAR-T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effectief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DLBCL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patiënten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slechte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prognose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Yescarta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Kymriah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lijken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effectiviteit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gelijk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Verschillen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duur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behandeling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toxiciteit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Waarschijnlijk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eerst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gespecialiseerde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centra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(net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zoals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checkpoint inhibitors)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Discussie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D04C48A5-3290-4A23-8B3A-C53748F36403}"/>
              </a:ext>
            </a:extLst>
          </p:cNvPr>
          <p:cNvSpPr txBox="1"/>
          <p:nvPr/>
        </p:nvSpPr>
        <p:spPr>
          <a:xfrm>
            <a:off x="730332" y="1484784"/>
            <a:ext cx="7776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therapieën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maar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omdat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zo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effectief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betaalbaar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Yescarta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58.000 US $ per QALY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Toekomstmuziek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CAR-T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decentraal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Allogene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CAR-T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overbrugging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777881" y="6488668"/>
            <a:ext cx="7366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Roth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 Med Econ 2018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hevig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gesponsord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door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farmaceut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…) 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entrypoint.cz/files/2814/4240/8640/questions-reponses-profi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4" y="330547"/>
            <a:ext cx="9153093" cy="60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19501"/>
              </p:ext>
            </p:extLst>
          </p:nvPr>
        </p:nvGraphicFramePr>
        <p:xfrm>
          <a:off x="0" y="6482121"/>
          <a:ext cx="9144000" cy="375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5879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Casus</a:t>
                      </a:r>
                    </a:p>
                  </a:txBody>
                  <a:tcPr marL="82944" marR="82944" marT="41450" marB="4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Anamnese</a:t>
                      </a:r>
                    </a:p>
                  </a:txBody>
                  <a:tcPr marL="82944" marR="82944" marT="41450" marB="4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Onderzoek</a:t>
                      </a:r>
                    </a:p>
                  </a:txBody>
                  <a:tcPr marL="82944" marR="82944" marT="41450" marB="4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Diagnose</a:t>
                      </a:r>
                    </a:p>
                  </a:txBody>
                  <a:tcPr marL="82944" marR="82944" marT="41450" marB="4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Bespreking</a:t>
                      </a:r>
                    </a:p>
                  </a:txBody>
                  <a:tcPr marL="82944" marR="82944" marT="41450" marB="414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3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Diffuus grootcellig B-cel lymfoom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2689F6-9BE1-407B-96F5-F53F68E7BE47}"/>
              </a:ext>
            </a:extLst>
          </p:cNvPr>
          <p:cNvSpPr txBox="1"/>
          <p:nvPr/>
        </p:nvSpPr>
        <p:spPr>
          <a:xfrm>
            <a:off x="6343233" y="6488668"/>
            <a:ext cx="285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Cijfersoverkanker.nl, IKNL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25C82E-275D-4495-9D33-686AF8C61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47200" r="53937" b="17800"/>
          <a:stretch/>
        </p:blipFill>
        <p:spPr>
          <a:xfrm>
            <a:off x="647564" y="1844824"/>
            <a:ext cx="7848872" cy="44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Diffuus grootcellig B-cel lymfoom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2689F6-9BE1-407B-96F5-F53F68E7BE47}"/>
              </a:ext>
            </a:extLst>
          </p:cNvPr>
          <p:cNvSpPr txBox="1"/>
          <p:nvPr/>
        </p:nvSpPr>
        <p:spPr>
          <a:xfrm>
            <a:off x="3893780" y="6459924"/>
            <a:ext cx="525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Brudno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Kochenderfer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Nat Rev Clin Oncol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4C48A5-3290-4A23-8B3A-C53748F36403}"/>
              </a:ext>
            </a:extLst>
          </p:cNvPr>
          <p:cNvSpPr txBox="1"/>
          <p:nvPr/>
        </p:nvSpPr>
        <p:spPr>
          <a:xfrm>
            <a:off x="683568" y="1628800"/>
            <a:ext cx="7776864" cy="451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cellen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brengen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CD19, CD20 tot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expressie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lijn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R-CHOP,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DLBCL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genezen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lijn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“salvage”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chemotherapie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+ auto-SCT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 R-CHOP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slechte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prognose: </a:t>
            </a: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~25%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respons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op 2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lijnstherapie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respons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mediane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overleving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Terugkeer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SCT: 10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“          “ </a:t>
            </a:r>
          </a:p>
        </p:txBody>
      </p:sp>
    </p:spTree>
    <p:extLst>
      <p:ext uri="{BB962C8B-B14F-4D97-AF65-F5344CB8AC3E}">
        <p14:creationId xmlns:p14="http://schemas.microsoft.com/office/powerpoint/2010/main" val="427020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Chimere antigeen receptor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9E264D-E24B-4DF6-81A6-F8F3F52CA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1" t="43000" r="53937" b="29001"/>
          <a:stretch/>
        </p:blipFill>
        <p:spPr>
          <a:xfrm>
            <a:off x="457200" y="2276872"/>
            <a:ext cx="8390710" cy="3570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47D06-00EB-493D-BFB9-479436A212FE}"/>
              </a:ext>
            </a:extLst>
          </p:cNvPr>
          <p:cNvSpPr txBox="1"/>
          <p:nvPr/>
        </p:nvSpPr>
        <p:spPr>
          <a:xfrm>
            <a:off x="3893780" y="6488668"/>
            <a:ext cx="525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Brudno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Kochenderfer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Nat Rev Clin Oncol 2017</a:t>
            </a:r>
          </a:p>
        </p:txBody>
      </p:sp>
    </p:spTree>
    <p:extLst>
      <p:ext uri="{BB962C8B-B14F-4D97-AF65-F5344CB8AC3E}">
        <p14:creationId xmlns:p14="http://schemas.microsoft.com/office/powerpoint/2010/main" val="40425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Chimere antigeen receptor</a:t>
            </a:r>
          </a:p>
        </p:txBody>
      </p:sp>
      <p:pic>
        <p:nvPicPr>
          <p:cNvPr id="1026" name="Picture 2" descr="Image result for chim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54" y="1591072"/>
            <a:ext cx="625332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0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flevoziekenhuis.nl/images/stories/illustraties/flevoziekenhuis-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6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CAR T-cel therapie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47D06-00EB-493D-BFB9-479436A212FE}"/>
              </a:ext>
            </a:extLst>
          </p:cNvPr>
          <p:cNvSpPr txBox="1"/>
          <p:nvPr/>
        </p:nvSpPr>
        <p:spPr>
          <a:xfrm>
            <a:off x="6426120" y="646081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Cancer Institute</a:t>
            </a:r>
          </a:p>
        </p:txBody>
      </p:sp>
      <p:pic>
        <p:nvPicPr>
          <p:cNvPr id="1026" name="Picture 2" descr="https://www.cancer.gov/images/cdr/live/CDR774647-750.jpg">
            <a:extLst>
              <a:ext uri="{FF2B5EF4-FFF2-40B4-BE49-F238E27FC236}">
                <a16:creationId xmlns:a16="http://schemas.microsoft.com/office/drawing/2014/main" xmlns="" id="{38ED541B-8BE7-4037-A749-919E89B91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/>
          <a:stretch/>
        </p:blipFill>
        <p:spPr bwMode="auto">
          <a:xfrm>
            <a:off x="1368268" y="1556792"/>
            <a:ext cx="6452195" cy="46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25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arl j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119" cy="524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40952" r="44286" b="44762"/>
          <a:stretch/>
        </p:blipFill>
        <p:spPr bwMode="auto">
          <a:xfrm>
            <a:off x="-18341" y="4536497"/>
            <a:ext cx="9144000" cy="229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47D06-00EB-493D-BFB9-479436A212FE}"/>
              </a:ext>
            </a:extLst>
          </p:cNvPr>
          <p:cNvSpPr txBox="1"/>
          <p:nvPr/>
        </p:nvSpPr>
        <p:spPr>
          <a:xfrm>
            <a:off x="5330135" y="644462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Philadelphia Magazine, 21-10-2017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https://i1.wp.com/directorsblog.nih.gov/wp-content/uploads/2017/08/emily-with-lucy-at-5-years-cancer-free.jpg?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305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84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5212</TotalTime>
  <Words>537</Words>
  <Application>Microsoft Office PowerPoint</Application>
  <PresentationFormat>Diavoorstelling (4:3)</PresentationFormat>
  <Paragraphs>162</Paragraphs>
  <Slides>23</Slides>
  <Notes>20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Kantoorthema</vt:lpstr>
      <vt:lpstr>PowerPoint-presentatie</vt:lpstr>
      <vt:lpstr>Diffuus grootcellig B-cel lymfoom</vt:lpstr>
      <vt:lpstr>Diffuus grootcellig B-cel lymfoom</vt:lpstr>
      <vt:lpstr>Diffuus grootcellig B-cel lymfoom</vt:lpstr>
      <vt:lpstr>Chimere antigeen receptor</vt:lpstr>
      <vt:lpstr>Chimere antigeen receptor</vt:lpstr>
      <vt:lpstr>CAR T-cel therapie</vt:lpstr>
      <vt:lpstr>PowerPoint-presentatie</vt:lpstr>
      <vt:lpstr>PowerPoint-presentatie</vt:lpstr>
      <vt:lpstr>ZUMA en JULIET trials</vt:lpstr>
      <vt:lpstr>PowerPoint-presentatie</vt:lpstr>
      <vt:lpstr>ZUMA en JULIET trials</vt:lpstr>
      <vt:lpstr>Studie-ontwerp</vt:lpstr>
      <vt:lpstr>Studie-ontwerp</vt:lpstr>
      <vt:lpstr>Patientengroepen</vt:lpstr>
      <vt:lpstr>Effectiviteit</vt:lpstr>
      <vt:lpstr>Effectiviteit</vt:lpstr>
      <vt:lpstr>Bijwerkingen</vt:lpstr>
      <vt:lpstr>Bijwerkingen</vt:lpstr>
      <vt:lpstr>Financiële toxiciteit</vt:lpstr>
      <vt:lpstr>Discussie</vt:lpstr>
      <vt:lpstr>Discussie</vt:lpstr>
      <vt:lpstr>PowerPoint-presentatie</vt:lpstr>
    </vt:vector>
  </TitlesOfParts>
  <Company>AMC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 B, 56 jr</dc:title>
  <dc:creator>R.J. Molenaar</dc:creator>
  <cp:lastModifiedBy>Molenaar, Remco</cp:lastModifiedBy>
  <cp:revision>217</cp:revision>
  <dcterms:created xsi:type="dcterms:W3CDTF">2015-12-01T08:48:55Z</dcterms:created>
  <dcterms:modified xsi:type="dcterms:W3CDTF">2019-03-25T11:30:14Z</dcterms:modified>
</cp:coreProperties>
</file>