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5" r:id="rId10"/>
    <p:sldId id="277" r:id="rId11"/>
    <p:sldId id="278" r:id="rId12"/>
    <p:sldId id="264" r:id="rId13"/>
    <p:sldId id="267" r:id="rId14"/>
    <p:sldId id="266" r:id="rId15"/>
    <p:sldId id="269" r:id="rId16"/>
    <p:sldId id="273" r:id="rId17"/>
    <p:sldId id="270" r:id="rId18"/>
    <p:sldId id="271" r:id="rId19"/>
    <p:sldId id="272" r:id="rId20"/>
    <p:sldId id="275" r:id="rId21"/>
    <p:sldId id="268" r:id="rId22"/>
    <p:sldId id="276" r:id="rId23"/>
    <p:sldId id="274" r:id="rId24"/>
    <p:sldId id="279" r:id="rId2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40C0D-6EBD-4840-9B33-1011F6CB24C5}" type="datetimeFigureOut">
              <a:rPr lang="nl-NL" smtClean="0"/>
              <a:t>13-10-19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E1B86-B9ED-9D43-9769-B27C11550E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6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1B86-B9ED-9D43-9769-B27C11550E3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12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Immunofixatie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elektoforese</a:t>
            </a:r>
            <a:r>
              <a:rPr lang="nl-NL" baseline="0" dirty="0" smtClean="0"/>
              <a:t>: scheiding van immunoglobulines, zodat precieze aantal en soort monoclonale immunoglobuline kan worden geïdentificeerd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1B86-B9ED-9D43-9769-B27C11550E3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949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IgA</a:t>
            </a:r>
            <a:r>
              <a:rPr lang="nl-NL" dirty="0" smtClean="0"/>
              <a:t> MGUS: ook bij m-prot</a:t>
            </a:r>
            <a:r>
              <a:rPr lang="nl-NL" baseline="0" dirty="0" smtClean="0"/>
              <a:t> &lt;10 g/L wordt relatief vaak MM vastgesteld, maar was wel onderzoek in tertiair centrum, met mogelijk ook andere indicaties voor BMP. Leidt daardoor vaak tot BMP zonder klinische consequentie.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1B86-B9ED-9D43-9769-B27C11550E3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805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Beta</a:t>
            </a:r>
            <a:r>
              <a:rPr lang="nl-NL" dirty="0" smtClean="0"/>
              <a:t> 2 microglobuline = component van MHC klasse 1 antigenen</a:t>
            </a:r>
            <a:r>
              <a:rPr lang="nl-NL" baseline="0" dirty="0" smtClean="0"/>
              <a:t> dus aanwezig op alle gekernde cellen. Hoogte in </a:t>
            </a:r>
            <a:r>
              <a:rPr lang="nl-NL" baseline="0" smtClean="0"/>
              <a:t>serum bepaalt </a:t>
            </a:r>
            <a:r>
              <a:rPr lang="nl-NL" baseline="0" dirty="0" smtClean="0"/>
              <a:t>stadium MM. </a:t>
            </a:r>
          </a:p>
          <a:p>
            <a:r>
              <a:rPr lang="nl-NL" baseline="0" dirty="0" smtClean="0"/>
              <a:t>Congo rood kleurt </a:t>
            </a:r>
            <a:r>
              <a:rPr lang="nl-NL" baseline="0" dirty="0" err="1" smtClean="0"/>
              <a:t>amyloïd</a:t>
            </a:r>
            <a:r>
              <a:rPr lang="nl-NL" baseline="0" dirty="0" smtClean="0"/>
              <a:t> aan.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1B86-B9ED-9D43-9769-B27C11550E3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51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Er</a:t>
            </a:r>
            <a:r>
              <a:rPr lang="nl-NL" baseline="0" dirty="0" smtClean="0"/>
              <a:t> kunnen meerdere antwoorden juist zijn.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1B86-B9ED-9D43-9769-B27C11550E3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82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Waldenstrom</a:t>
            </a:r>
            <a:r>
              <a:rPr lang="nl-NL" dirty="0" smtClean="0"/>
              <a:t> produceert ook </a:t>
            </a:r>
            <a:r>
              <a:rPr lang="nl-NL" dirty="0" err="1" smtClean="0"/>
              <a:t>IgM</a:t>
            </a:r>
            <a:r>
              <a:rPr lang="nl-NL" dirty="0" smtClean="0"/>
              <a:t> M-</a:t>
            </a:r>
            <a:r>
              <a:rPr lang="nl-NL" dirty="0" err="1" smtClean="0"/>
              <a:t>proteine</a:t>
            </a:r>
            <a:r>
              <a:rPr lang="nl-NL" dirty="0" smtClean="0"/>
              <a:t>, maar is geen plasmacel maar rijpe B-cel proliferatie, meer verwant aan</a:t>
            </a:r>
            <a:r>
              <a:rPr lang="nl-NL" baseline="0" dirty="0" smtClean="0"/>
              <a:t> lymfomen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1B86-B9ED-9D43-9769-B27C11550E3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3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 identieke zware en 2 identieke lichte aminozuurketens</a:t>
            </a:r>
            <a:r>
              <a:rPr lang="nl-NL" baseline="0" dirty="0" smtClean="0"/>
              <a:t> met elk een constant en variabel deel. Constante deel interacteert met eigen </a:t>
            </a:r>
            <a:r>
              <a:rPr lang="nl-NL" baseline="0" dirty="0" err="1" smtClean="0"/>
              <a:t>immuuncellen</a:t>
            </a:r>
            <a:r>
              <a:rPr lang="nl-NL" baseline="0" dirty="0" smtClean="0"/>
              <a:t>, variabele deel met het antigeen. </a:t>
            </a:r>
          </a:p>
          <a:p>
            <a:r>
              <a:rPr lang="nl-NL" baseline="0" dirty="0" smtClean="0"/>
              <a:t>Dit specifieke immunoglobuline wordt in het geval van multipel myeloom het monoclonale </a:t>
            </a:r>
            <a:r>
              <a:rPr lang="nl-NL" baseline="0" dirty="0" err="1" smtClean="0"/>
              <a:t>proteine</a:t>
            </a:r>
            <a:r>
              <a:rPr lang="nl-NL" baseline="0" dirty="0" smtClean="0"/>
              <a:t> oftewel m-</a:t>
            </a:r>
            <a:r>
              <a:rPr lang="nl-NL" baseline="0" dirty="0" err="1" smtClean="0"/>
              <a:t>proteine</a:t>
            </a:r>
            <a:r>
              <a:rPr lang="nl-NL" baseline="0" dirty="0" smtClean="0"/>
              <a:t> genoemd.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1B86-B9ED-9D43-9769-B27C11550E3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4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Multipel myeloom percentuele</a:t>
            </a:r>
            <a:r>
              <a:rPr lang="nl-NL" baseline="0" dirty="0" smtClean="0"/>
              <a:t> verdeling ketens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1B86-B9ED-9D43-9769-B27C11550E3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901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Meestal toevalsbevinding</a:t>
            </a:r>
            <a:r>
              <a:rPr lang="nl-NL" baseline="0" dirty="0" smtClean="0"/>
              <a:t> bij onverklaarbaar hoog totaal eiwit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1B86-B9ED-9D43-9769-B27C11550E3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142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Behandelopties: </a:t>
            </a:r>
            <a:r>
              <a:rPr lang="nl-NL" dirty="0" err="1" smtClean="0"/>
              <a:t>proteasoomremmers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bortezomib</a:t>
            </a:r>
            <a:r>
              <a:rPr lang="nl-NL" baseline="0" dirty="0" smtClean="0"/>
              <a:t>, gericht op plasmacel. Remt ook renale </a:t>
            </a:r>
            <a:r>
              <a:rPr lang="nl-NL" baseline="0" dirty="0" err="1" smtClean="0"/>
              <a:t>interstitiele</a:t>
            </a:r>
            <a:r>
              <a:rPr lang="nl-NL" baseline="0" dirty="0" smtClean="0"/>
              <a:t> fibrose doordat het de inflammatoire status tgv de lichte ketens in de proximale </a:t>
            </a:r>
            <a:r>
              <a:rPr lang="nl-NL" baseline="0" dirty="0" err="1" smtClean="0"/>
              <a:t>tubuli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downreguleert</a:t>
            </a:r>
            <a:r>
              <a:rPr lang="nl-NL" baseline="0" dirty="0" smtClean="0"/>
              <a:t>.), </a:t>
            </a:r>
            <a:r>
              <a:rPr lang="nl-NL" baseline="0" dirty="0" err="1" smtClean="0"/>
              <a:t>rituximab</a:t>
            </a:r>
            <a:r>
              <a:rPr lang="nl-NL" baseline="0" dirty="0" smtClean="0"/>
              <a:t>, chemotherapie (</a:t>
            </a:r>
            <a:r>
              <a:rPr lang="nl-NL" baseline="0" dirty="0" err="1" smtClean="0"/>
              <a:t>immuunmodulatoren</a:t>
            </a:r>
            <a:r>
              <a:rPr lang="nl-NL" baseline="0" dirty="0" smtClean="0"/>
              <a:t>, ibrutinib, stamceltransplantaties?)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1B86-B9ED-9D43-9769-B27C11550E3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86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1B86-B9ED-9D43-9769-B27C11550E3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463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Primair</a:t>
            </a:r>
            <a:r>
              <a:rPr lang="nl-NL" baseline="0" dirty="0" smtClean="0"/>
              <a:t> vanuit </a:t>
            </a:r>
            <a:r>
              <a:rPr lang="nl-NL" baseline="0" dirty="0" err="1" smtClean="0"/>
              <a:t>Waldenstrom</a:t>
            </a:r>
            <a:r>
              <a:rPr lang="nl-NL" baseline="0" dirty="0" smtClean="0"/>
              <a:t> of </a:t>
            </a:r>
            <a:r>
              <a:rPr lang="nl-NL" baseline="0" smtClean="0"/>
              <a:t>multipel myeloom</a:t>
            </a:r>
            <a:endParaRPr lang="nl-NL" smtClean="0"/>
          </a:p>
          <a:p>
            <a:r>
              <a:rPr lang="nl-NL" dirty="0" smtClean="0"/>
              <a:t>Secundair</a:t>
            </a:r>
            <a:r>
              <a:rPr lang="nl-NL" dirty="0" smtClean="0"/>
              <a:t>:</a:t>
            </a:r>
            <a:r>
              <a:rPr lang="nl-NL" baseline="0" dirty="0" smtClean="0"/>
              <a:t> AA, abeta2M, erfelijk/verworven ATTR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Proteinurie</a:t>
            </a:r>
            <a:r>
              <a:rPr lang="nl-NL" dirty="0" smtClean="0"/>
              <a:t> = non </a:t>
            </a:r>
            <a:r>
              <a:rPr lang="nl-NL" dirty="0" err="1" smtClean="0"/>
              <a:t>bence</a:t>
            </a:r>
            <a:r>
              <a:rPr lang="nl-NL" dirty="0" smtClean="0"/>
              <a:t> </a:t>
            </a:r>
            <a:r>
              <a:rPr lang="nl-NL" dirty="0" err="1" smtClean="0"/>
              <a:t>jones</a:t>
            </a:r>
            <a:r>
              <a:rPr lang="nl-NL" dirty="0" smtClean="0"/>
              <a:t> bij </a:t>
            </a:r>
            <a:r>
              <a:rPr lang="nl-NL" dirty="0" err="1" smtClean="0"/>
              <a:t>amyloidose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1B86-B9ED-9D43-9769-B27C11550E3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66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7EF4CC-1105-454F-9E8A-93DC3E48710D}" type="datetimeFigureOut">
              <a:rPr lang="nl-NL" smtClean="0"/>
              <a:t>13-10-19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51D254-039B-D04E-8472-8B77709DA272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F4CC-1105-454F-9E8A-93DC3E48710D}" type="datetimeFigureOut">
              <a:rPr lang="nl-NL" smtClean="0"/>
              <a:t>13-10-19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D254-039B-D04E-8472-8B77709DA27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F4CC-1105-454F-9E8A-93DC3E48710D}" type="datetimeFigureOut">
              <a:rPr lang="nl-NL" smtClean="0"/>
              <a:t>13-10-19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D254-039B-D04E-8472-8B77709DA27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F4CC-1105-454F-9E8A-93DC3E48710D}" type="datetimeFigureOut">
              <a:rPr lang="nl-NL" smtClean="0"/>
              <a:t>13-10-19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D254-039B-D04E-8472-8B77709DA27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F4CC-1105-454F-9E8A-93DC3E48710D}" type="datetimeFigureOut">
              <a:rPr lang="nl-NL" smtClean="0"/>
              <a:t>13-10-19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D254-039B-D04E-8472-8B77709DA272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F4CC-1105-454F-9E8A-93DC3E48710D}" type="datetimeFigureOut">
              <a:rPr lang="nl-NL" smtClean="0"/>
              <a:t>13-10-19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D254-039B-D04E-8472-8B77709DA27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F4CC-1105-454F-9E8A-93DC3E48710D}" type="datetimeFigureOut">
              <a:rPr lang="nl-NL" smtClean="0"/>
              <a:t>13-10-19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D254-039B-D04E-8472-8B77709DA27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F4CC-1105-454F-9E8A-93DC3E48710D}" type="datetimeFigureOut">
              <a:rPr lang="nl-NL" smtClean="0"/>
              <a:t>13-10-19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D254-039B-D04E-8472-8B77709DA27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F4CC-1105-454F-9E8A-93DC3E48710D}" type="datetimeFigureOut">
              <a:rPr lang="nl-NL" smtClean="0"/>
              <a:t>13-10-19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D254-039B-D04E-8472-8B77709DA2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F4CC-1105-454F-9E8A-93DC3E48710D}" type="datetimeFigureOut">
              <a:rPr lang="nl-NL" smtClean="0"/>
              <a:t>13-10-19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D254-039B-D04E-8472-8B77709DA2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F4CC-1105-454F-9E8A-93DC3E48710D}" type="datetimeFigureOut">
              <a:rPr lang="nl-NL" smtClean="0"/>
              <a:t>13-10-19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D254-039B-D04E-8472-8B77709DA2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7EF4CC-1105-454F-9E8A-93DC3E48710D}" type="datetimeFigureOut">
              <a:rPr lang="nl-NL" smtClean="0"/>
              <a:t>13-10-19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51D254-039B-D04E-8472-8B77709DA27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Plasmaceldyscrasieën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De Quiz</a:t>
            </a:r>
          </a:p>
          <a:p>
            <a:r>
              <a:rPr lang="nl-NL" dirty="0" smtClean="0"/>
              <a:t>Hematologie onderwijs</a:t>
            </a:r>
          </a:p>
          <a:p>
            <a:r>
              <a:rPr lang="nl-NL" dirty="0" smtClean="0"/>
              <a:t>03-10-2019</a:t>
            </a:r>
          </a:p>
          <a:p>
            <a:r>
              <a:rPr lang="nl-NL" dirty="0" smtClean="0"/>
              <a:t>Lauré Fijen</a:t>
            </a:r>
          </a:p>
        </p:txBody>
      </p:sp>
    </p:spTree>
    <p:extLst>
      <p:ext uri="{BB962C8B-B14F-4D97-AF65-F5344CB8AC3E}">
        <p14:creationId xmlns:p14="http://schemas.microsoft.com/office/powerpoint/2010/main" val="101180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Monoclonal</a:t>
            </a:r>
            <a:r>
              <a:rPr lang="nl-NL" dirty="0" smtClean="0"/>
              <a:t> </a:t>
            </a:r>
            <a:r>
              <a:rPr lang="nl-NL" dirty="0" err="1" smtClean="0"/>
              <a:t>gammopathy</a:t>
            </a:r>
            <a:r>
              <a:rPr lang="nl-NL" dirty="0" smtClean="0"/>
              <a:t> of </a:t>
            </a:r>
            <a:r>
              <a:rPr lang="nl-NL" dirty="0" err="1" smtClean="0"/>
              <a:t>renal</a:t>
            </a:r>
            <a:r>
              <a:rPr lang="nl-NL" dirty="0" smtClean="0"/>
              <a:t> </a:t>
            </a:r>
            <a:r>
              <a:rPr lang="nl-NL" dirty="0" err="1" smtClean="0"/>
              <a:t>significance</a:t>
            </a:r>
            <a:endParaRPr lang="nl-NL" dirty="0" smtClean="0"/>
          </a:p>
          <a:p>
            <a:r>
              <a:rPr lang="nl-NL" dirty="0" smtClean="0"/>
              <a:t>Kenmerken van MGUS, maar wel nierfunctiestoornissen, waardoor vaak wel behandelindicatie</a:t>
            </a:r>
          </a:p>
          <a:p>
            <a:r>
              <a:rPr lang="nl-NL" dirty="0" smtClean="0"/>
              <a:t>Progressie naar MM 1%/jaar</a:t>
            </a:r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MGRS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613" y="3481611"/>
            <a:ext cx="3360387" cy="33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8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Kahoot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6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Incidentie: 750/jaar in Nederland, M&gt;V, gemiddeld 70 jaar</a:t>
            </a:r>
          </a:p>
          <a:p>
            <a:r>
              <a:rPr lang="nl-NL" dirty="0"/>
              <a:t>Plasmacellen vormen haarden in beenmerg </a:t>
            </a:r>
            <a:r>
              <a:rPr lang="nl-NL" dirty="0">
                <a:sym typeface="Wingdings"/>
              </a:rPr>
              <a:t> pijn, wervelinzakkingen, spontane fracturen</a:t>
            </a:r>
          </a:p>
          <a:p>
            <a:r>
              <a:rPr lang="nl-NL" dirty="0" smtClean="0"/>
              <a:t>Andere symptomen: leukopenie, amyloïdose, hyperviscositeit (</a:t>
            </a:r>
            <a:r>
              <a:rPr lang="nl-NL" dirty="0" err="1" smtClean="0"/>
              <a:t>dyspnoe</a:t>
            </a:r>
            <a:r>
              <a:rPr lang="nl-NL" dirty="0" smtClean="0"/>
              <a:t>, verward, suf, visusstoornissen)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Multipel myeloom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31390"/>
          <a:stretch/>
        </p:blipFill>
        <p:spPr>
          <a:xfrm>
            <a:off x="3565032" y="4687240"/>
            <a:ext cx="5578968" cy="21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1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Kahoot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8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Complexvorming en neerslag van monoklonale vrije lichte ketens </a:t>
            </a:r>
          </a:p>
          <a:p>
            <a:r>
              <a:rPr lang="nl-NL" dirty="0" smtClean="0"/>
              <a:t>Incidentie: 160/jaar in Nederland</a:t>
            </a:r>
          </a:p>
          <a:p>
            <a:r>
              <a:rPr lang="nl-NL" dirty="0" smtClean="0"/>
              <a:t>Primair = AL, secundair = bijv. gevolg van RA/TBC</a:t>
            </a:r>
          </a:p>
          <a:p>
            <a:r>
              <a:rPr lang="nl-NL" dirty="0" smtClean="0"/>
              <a:t>Symptomen: nefrotisch syndroom, hepatomegalie, macroglossie, diarree, carpale tunnelsyndroom, polyneuropathie, schouderartropathie, cardiomyopathie, </a:t>
            </a:r>
            <a:r>
              <a:rPr lang="nl-NL" dirty="0" err="1" smtClean="0"/>
              <a:t>peri-orbitale</a:t>
            </a:r>
            <a:r>
              <a:rPr lang="nl-NL" dirty="0" smtClean="0"/>
              <a:t> purpura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AL-Amyloïdose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364" y="4785117"/>
            <a:ext cx="2531636" cy="20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8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Kahoot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Lymfoplasmacytair</a:t>
            </a:r>
            <a:r>
              <a:rPr lang="nl-NL" dirty="0" smtClean="0"/>
              <a:t> lymfoom</a:t>
            </a:r>
          </a:p>
          <a:p>
            <a:r>
              <a:rPr lang="nl-NL" dirty="0" smtClean="0"/>
              <a:t>Incidentie: 75/jaar in Nederland, M&gt;V, gemiddeld 60 jaar</a:t>
            </a:r>
          </a:p>
          <a:p>
            <a:r>
              <a:rPr lang="nl-NL" dirty="0" smtClean="0"/>
              <a:t>Woekering </a:t>
            </a:r>
            <a:r>
              <a:rPr lang="nl-NL" dirty="0"/>
              <a:t>van rijpe B-lymfocyten in beenmerg, lever en milt. </a:t>
            </a:r>
            <a:r>
              <a:rPr lang="nl-NL" dirty="0" smtClean="0"/>
              <a:t>Uitrijping naar plasmacellen </a:t>
            </a:r>
            <a:r>
              <a:rPr lang="nl-NL" dirty="0" smtClean="0">
                <a:sym typeface="Wingdings"/>
              </a:rPr>
              <a:t> </a:t>
            </a:r>
            <a:r>
              <a:rPr lang="nl-NL" dirty="0" err="1" smtClean="0">
                <a:sym typeface="Wingdings"/>
              </a:rPr>
              <a:t>IgM</a:t>
            </a:r>
            <a:r>
              <a:rPr lang="nl-NL" dirty="0" smtClean="0">
                <a:sym typeface="Wingdings"/>
              </a:rPr>
              <a:t> proteïne</a:t>
            </a:r>
          </a:p>
          <a:p>
            <a:r>
              <a:rPr lang="nl-NL" dirty="0" smtClean="0"/>
              <a:t>Symptomen: zoals andere indolente NHL + hyperviscositeit &amp; polyneuropathie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M. </a:t>
            </a:r>
            <a:r>
              <a:rPr lang="nl-NL" dirty="0" err="1" smtClean="0"/>
              <a:t>Waldenström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439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Work</a:t>
            </a:r>
            <a:r>
              <a:rPr lang="nl-NL" dirty="0" smtClean="0"/>
              <a:t>-up M-proteïne</a:t>
            </a:r>
            <a:endParaRPr lang="nl-NL" dirty="0"/>
          </a:p>
        </p:txBody>
      </p:sp>
      <p:pic>
        <p:nvPicPr>
          <p:cNvPr id="7" name="Afbeelding 6" descr="Schermafbeelding 2019-10-01 om 21.11.2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r="7984" b="72724"/>
          <a:stretch/>
        </p:blipFill>
        <p:spPr>
          <a:xfrm>
            <a:off x="165182" y="2608485"/>
            <a:ext cx="8749742" cy="278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8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9-10-01 om 21.1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20"/>
            <a:ext cx="9142200" cy="626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5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9-10-01 om 21.16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57"/>
            <a:ext cx="9144000" cy="60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5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Kahoot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0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Kahoot</a:t>
            </a:r>
            <a:r>
              <a:rPr lang="nl-NL" dirty="0"/>
              <a:t> </a:t>
            </a:r>
            <a:r>
              <a:rPr lang="nl-NL" dirty="0" smtClean="0"/>
              <a:t>2x!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2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Symptoomloos</a:t>
            </a:r>
            <a:r>
              <a:rPr lang="nl-NL" dirty="0" smtClean="0"/>
              <a:t> en geen M-proteïne productie</a:t>
            </a:r>
          </a:p>
          <a:p>
            <a:r>
              <a:rPr lang="nl-NL" dirty="0" smtClean="0"/>
              <a:t>Geringe toename van 1 type B-cellen (&lt;5 miljoen/</a:t>
            </a:r>
            <a:r>
              <a:rPr lang="nl-NL" dirty="0" err="1" smtClean="0"/>
              <a:t>mL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Immunofenotype</a:t>
            </a:r>
            <a:r>
              <a:rPr lang="nl-NL" dirty="0" smtClean="0"/>
              <a:t> gelijk aan CLL cellen</a:t>
            </a:r>
          </a:p>
          <a:p>
            <a:r>
              <a:rPr lang="nl-NL" dirty="0" smtClean="0"/>
              <a:t>Incidentie: 5% van 60+, komt ook voor onder jongeren</a:t>
            </a:r>
          </a:p>
          <a:p>
            <a:r>
              <a:rPr lang="nl-NL" dirty="0" smtClean="0"/>
              <a:t>Kans op ontwikkelen van CLL: maximaal 1%/jaar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Monoklonale B-cel </a:t>
            </a:r>
            <a:r>
              <a:rPr lang="nl-NL" dirty="0" err="1" smtClean="0"/>
              <a:t>Lymfocytose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60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Kahoot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4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&lt;70 jaar in goede conditie: </a:t>
            </a:r>
            <a:r>
              <a:rPr lang="nl-NL" dirty="0" err="1" smtClean="0"/>
              <a:t>auSCT</a:t>
            </a:r>
            <a:r>
              <a:rPr lang="nl-NL" dirty="0" smtClean="0"/>
              <a:t> </a:t>
            </a:r>
          </a:p>
          <a:p>
            <a:r>
              <a:rPr lang="nl-NL" dirty="0" smtClean="0"/>
              <a:t>Anders: inductie + onderhoudstherapie met verschillende combinaties van chemotherapie, </a:t>
            </a:r>
            <a:r>
              <a:rPr lang="nl-NL" dirty="0" err="1" smtClean="0"/>
              <a:t>proteasoomremmers</a:t>
            </a:r>
            <a:r>
              <a:rPr lang="nl-NL" dirty="0" smtClean="0"/>
              <a:t>, monoklonale antilichamen en corticosteroïden</a:t>
            </a:r>
          </a:p>
          <a:p>
            <a:r>
              <a:rPr lang="nl-NL" dirty="0" smtClean="0"/>
              <a:t>Recidief: </a:t>
            </a:r>
            <a:r>
              <a:rPr lang="nl-NL" dirty="0" err="1" smtClean="0"/>
              <a:t>alloSCT</a:t>
            </a:r>
            <a:r>
              <a:rPr lang="nl-NL" dirty="0" smtClean="0"/>
              <a:t> / 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auSCT</a:t>
            </a:r>
            <a:r>
              <a:rPr lang="nl-NL" dirty="0" smtClean="0"/>
              <a:t> / anders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 van MM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12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3" y="2157228"/>
            <a:ext cx="3823714" cy="47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MGUS</a:t>
            </a:r>
          </a:p>
          <a:p>
            <a:r>
              <a:rPr lang="nl-NL" dirty="0"/>
              <a:t>Multipel </a:t>
            </a:r>
            <a:r>
              <a:rPr lang="nl-NL" dirty="0" smtClean="0"/>
              <a:t>myeloom</a:t>
            </a:r>
          </a:p>
          <a:p>
            <a:endParaRPr lang="nl-NL" dirty="0"/>
          </a:p>
          <a:p>
            <a:r>
              <a:rPr lang="nl-NL" dirty="0" smtClean="0"/>
              <a:t>Monoklonale plasmacelproliferatie met secretie van een immunoglobuline of alleen losse ketens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Plasmaceldyscrasieën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721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05" y="-52118"/>
            <a:ext cx="6910118" cy="69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8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Kahoot</a:t>
            </a:r>
            <a:r>
              <a:rPr lang="nl-NL" dirty="0"/>
              <a:t> </a:t>
            </a:r>
            <a:r>
              <a:rPr lang="nl-NL" dirty="0" smtClean="0"/>
              <a:t>2x!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8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Zware en lichte ketens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7999" y="2325524"/>
            <a:ext cx="6724669" cy="41133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rgbClr val="000000"/>
                </a:solidFill>
              </a:rPr>
              <a:t>Zware ketens: </a:t>
            </a:r>
            <a:r>
              <a:rPr lang="nl-NL" dirty="0" smtClean="0">
                <a:solidFill>
                  <a:srgbClr val="000000"/>
                </a:solidFill>
              </a:rPr>
              <a:t>	</a:t>
            </a:r>
            <a:r>
              <a:rPr lang="nl-NL" dirty="0" err="1" smtClean="0">
                <a:solidFill>
                  <a:srgbClr val="000000"/>
                </a:solidFill>
              </a:rPr>
              <a:t>IgA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>
                <a:solidFill>
                  <a:srgbClr val="000000"/>
                </a:solidFill>
              </a:rPr>
              <a:t>/ </a:t>
            </a:r>
            <a:r>
              <a:rPr lang="nl-NL" dirty="0" err="1">
                <a:solidFill>
                  <a:srgbClr val="000000"/>
                </a:solidFill>
              </a:rPr>
              <a:t>IgD</a:t>
            </a:r>
            <a:r>
              <a:rPr lang="nl-NL" dirty="0">
                <a:solidFill>
                  <a:srgbClr val="000000"/>
                </a:solidFill>
              </a:rPr>
              <a:t> / </a:t>
            </a:r>
            <a:r>
              <a:rPr lang="nl-NL" dirty="0" err="1">
                <a:solidFill>
                  <a:srgbClr val="000000"/>
                </a:solidFill>
              </a:rPr>
              <a:t>IgE</a:t>
            </a:r>
            <a:r>
              <a:rPr lang="nl-NL" dirty="0">
                <a:solidFill>
                  <a:srgbClr val="000000"/>
                </a:solidFill>
              </a:rPr>
              <a:t> / IgG / </a:t>
            </a:r>
            <a:r>
              <a:rPr lang="nl-NL" dirty="0" err="1">
                <a:solidFill>
                  <a:srgbClr val="000000"/>
                </a:solidFill>
              </a:rPr>
              <a:t>IgM</a:t>
            </a:r>
            <a:endParaRPr lang="nl-NL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nl-NL" dirty="0" smtClean="0">
                <a:solidFill>
                  <a:srgbClr val="000000"/>
                </a:solidFill>
              </a:rPr>
              <a:t>Licht: 		kappa </a:t>
            </a:r>
            <a:r>
              <a:rPr lang="nl-NL" dirty="0">
                <a:solidFill>
                  <a:srgbClr val="000000"/>
                </a:solidFill>
              </a:rPr>
              <a:t>óf </a:t>
            </a:r>
            <a:r>
              <a:rPr lang="nl-NL" dirty="0" err="1" smtClean="0">
                <a:solidFill>
                  <a:srgbClr val="000000"/>
                </a:solidFill>
              </a:rPr>
              <a:t>lambda</a:t>
            </a:r>
            <a:endParaRPr lang="nl-NL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nl-NL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0000"/>
                </a:solidFill>
              </a:rPr>
              <a:t>IgG 				52</a:t>
            </a:r>
            <a:r>
              <a:rPr lang="nl-NL" dirty="0">
                <a:solidFill>
                  <a:srgbClr val="000000"/>
                </a:solidFill>
              </a:rPr>
              <a:t>%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000000"/>
                </a:solidFill>
              </a:rPr>
              <a:t>IgA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smtClean="0">
                <a:solidFill>
                  <a:srgbClr val="000000"/>
                </a:solidFill>
              </a:rPr>
              <a:t>				21</a:t>
            </a:r>
            <a:r>
              <a:rPr lang="nl-NL" dirty="0">
                <a:solidFill>
                  <a:srgbClr val="000000"/>
                </a:solidFill>
              </a:rPr>
              <a:t>%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000000"/>
                </a:solidFill>
              </a:rPr>
              <a:t>IgD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smtClean="0">
                <a:solidFill>
                  <a:srgbClr val="000000"/>
                </a:solidFill>
              </a:rPr>
              <a:t>				2</a:t>
            </a:r>
            <a:r>
              <a:rPr lang="nl-NL" dirty="0">
                <a:solidFill>
                  <a:srgbClr val="000000"/>
                </a:solidFill>
              </a:rPr>
              <a:t>%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000000"/>
                </a:solidFill>
              </a:rPr>
              <a:t>IgM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smtClean="0">
                <a:solidFill>
                  <a:srgbClr val="000000"/>
                </a:solidFill>
              </a:rPr>
              <a:t>				0,5</a:t>
            </a:r>
            <a:r>
              <a:rPr lang="nl-NL" dirty="0">
                <a:solidFill>
                  <a:srgbClr val="000000"/>
                </a:solidFill>
              </a:rPr>
              <a:t>%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Alleen lichte ketens </a:t>
            </a:r>
            <a:r>
              <a:rPr lang="nl-NL" dirty="0" smtClean="0">
                <a:solidFill>
                  <a:srgbClr val="000000"/>
                </a:solidFill>
              </a:rPr>
              <a:t>	16</a:t>
            </a:r>
            <a:r>
              <a:rPr lang="nl-NL" dirty="0">
                <a:solidFill>
                  <a:srgbClr val="000000"/>
                </a:solidFill>
              </a:rPr>
              <a:t>%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Overige: </a:t>
            </a:r>
            <a:r>
              <a:rPr lang="nl-NL" dirty="0" smtClean="0">
                <a:solidFill>
                  <a:srgbClr val="000000"/>
                </a:solidFill>
              </a:rPr>
              <a:t>			8,5</a:t>
            </a:r>
            <a:r>
              <a:rPr lang="nl-NL" dirty="0">
                <a:solidFill>
                  <a:srgbClr val="000000"/>
                </a:solidFill>
              </a:rPr>
              <a:t>%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536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Kahoot</a:t>
            </a:r>
            <a:r>
              <a:rPr lang="nl-NL" dirty="0"/>
              <a:t> </a:t>
            </a:r>
            <a:r>
              <a:rPr lang="nl-NL" dirty="0" smtClean="0"/>
              <a:t>2x!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8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1% van bevolking, 3% van 70+</a:t>
            </a:r>
          </a:p>
          <a:p>
            <a:r>
              <a:rPr lang="nl-NL" dirty="0" err="1" smtClean="0"/>
              <a:t>Symptoomloos</a:t>
            </a:r>
            <a:endParaRPr lang="nl-NL" dirty="0" smtClean="0"/>
          </a:p>
          <a:p>
            <a:r>
              <a:rPr lang="nl-NL" dirty="0" smtClean="0"/>
              <a:t>Sluit MM / NHL uit met BMP/beeldvorming</a:t>
            </a:r>
          </a:p>
          <a:p>
            <a:r>
              <a:rPr lang="nl-NL" dirty="0" smtClean="0"/>
              <a:t>Vervolg gehalte m-proteïne 1x/jaar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MGUS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90" y="4024627"/>
            <a:ext cx="3987710" cy="28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1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Kahoot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elderhei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177</TotalTime>
  <Words>618</Words>
  <Application>Microsoft Macintosh PowerPoint</Application>
  <PresentationFormat>Diavoorstelling (4:3)</PresentationFormat>
  <Paragraphs>92</Paragraphs>
  <Slides>24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Hardcover</vt:lpstr>
      <vt:lpstr>Plasmaceldyscrasieën</vt:lpstr>
      <vt:lpstr>Kahoot!</vt:lpstr>
      <vt:lpstr>Plasmaceldyscrasieën</vt:lpstr>
      <vt:lpstr>PowerPoint-presentatie</vt:lpstr>
      <vt:lpstr>Kahoot 2x!</vt:lpstr>
      <vt:lpstr>Zware en lichte ketens</vt:lpstr>
      <vt:lpstr>Kahoot 2x!</vt:lpstr>
      <vt:lpstr>MGUS</vt:lpstr>
      <vt:lpstr>Kahoot!</vt:lpstr>
      <vt:lpstr>MGRS</vt:lpstr>
      <vt:lpstr>Kahoot!</vt:lpstr>
      <vt:lpstr>Multipel myeloom</vt:lpstr>
      <vt:lpstr>Kahoot!</vt:lpstr>
      <vt:lpstr>AL-Amyloïdose</vt:lpstr>
      <vt:lpstr>Kahoot!</vt:lpstr>
      <vt:lpstr>M. Waldenström</vt:lpstr>
      <vt:lpstr>Work-up M-proteïne</vt:lpstr>
      <vt:lpstr>PowerPoint-presentatie</vt:lpstr>
      <vt:lpstr>PowerPoint-presentatie</vt:lpstr>
      <vt:lpstr>Kahoot 2x!</vt:lpstr>
      <vt:lpstr>Monoklonale B-cel Lymfocytose</vt:lpstr>
      <vt:lpstr>Kahoot!</vt:lpstr>
      <vt:lpstr>Behandeling van MM</vt:lpstr>
      <vt:lpstr>Vragen?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Plasmaceldyscrasieën</dc:title>
  <dc:creator>L.M. Fijen</dc:creator>
  <cp:lastModifiedBy>L.M. Fijen</cp:lastModifiedBy>
  <cp:revision>32</cp:revision>
  <dcterms:created xsi:type="dcterms:W3CDTF">2019-10-01T17:42:13Z</dcterms:created>
  <dcterms:modified xsi:type="dcterms:W3CDTF">2019-10-13T11:25:36Z</dcterms:modified>
</cp:coreProperties>
</file>