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1" r:id="rId4"/>
    <p:sldId id="272" r:id="rId5"/>
    <p:sldId id="273" r:id="rId6"/>
    <p:sldId id="281" r:id="rId7"/>
    <p:sldId id="283" r:id="rId8"/>
    <p:sldId id="275" r:id="rId9"/>
    <p:sldId id="276" r:id="rId10"/>
    <p:sldId id="277" r:id="rId11"/>
    <p:sldId id="288" r:id="rId12"/>
    <p:sldId id="287" r:id="rId13"/>
    <p:sldId id="282" r:id="rId14"/>
    <p:sldId id="278" r:id="rId15"/>
    <p:sldId id="284" r:id="rId16"/>
    <p:sldId id="280" r:id="rId17"/>
    <p:sldId id="289" r:id="rId18"/>
    <p:sldId id="290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s, Iris" initials="SI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81900" autoAdjust="0"/>
  </p:normalViewPr>
  <p:slideViewPr>
    <p:cSldViewPr snapToGrid="0">
      <p:cViewPr varScale="1">
        <p:scale>
          <a:sx n="91" d="100"/>
          <a:sy n="91" d="100"/>
        </p:scale>
        <p:origin x="7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988C7-E43C-4A8C-8459-39A08D30A968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98BA9-E216-46C7-BD8F-22E777BF4E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71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4A3D-CEBF-4E67-A3C8-33BC7D8B5C24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57709-ECCA-44AA-ACFA-D4AC7973870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34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49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Oorzaak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allergische reactie: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gemedieerde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reactie op allergenen/plasma eiwitten</a:t>
            </a:r>
          </a:p>
          <a:p>
            <a:r>
              <a:rPr lang="nl-N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Anafylaxie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heftige allergische reactie, soms een onderliggende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igA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deficiëntie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icm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anti-igA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antistoffen &gt; in dergelijke gevallen bij toekomstige transfusies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igA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deficiënte bloedproducten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055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Bespreek met Koen: DAT ook in standaardpakket?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98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143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98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98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Dhr</a:t>
            </a:r>
            <a:r>
              <a:rPr lang="nl-NL" dirty="0" smtClean="0"/>
              <a:t> D (</a:t>
            </a:r>
            <a:r>
              <a:rPr lang="nl-NL" dirty="0" smtClean="0">
                <a:effectLst/>
              </a:rPr>
              <a:t>02.11.1947)</a:t>
            </a:r>
            <a:r>
              <a:rPr lang="nl-NL" dirty="0" smtClean="0"/>
              <a:t> </a:t>
            </a:r>
            <a:r>
              <a:rPr lang="nl-NL" dirty="0" smtClean="0">
                <a:effectLst/>
              </a:rPr>
              <a:t>0008292260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41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14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Conclusie lab: milde reactie, derhalve geen</a:t>
            </a:r>
            <a:r>
              <a:rPr lang="nl-NL" baseline="0" dirty="0" smtClean="0"/>
              <a:t> verdere reactie. </a:t>
            </a:r>
            <a:r>
              <a:rPr lang="nl-NL" baseline="0" dirty="0" err="1" smtClean="0"/>
              <a:t>Hapto</a:t>
            </a:r>
            <a:r>
              <a:rPr lang="nl-NL" baseline="0" dirty="0" smtClean="0"/>
              <a:t> 21-8: 2.51 (normaal)</a:t>
            </a:r>
          </a:p>
          <a:p>
            <a:r>
              <a:rPr lang="nl-NL" baseline="0" dirty="0" smtClean="0"/>
              <a:t>Dir. Anti GT: (antistoffen aanwezig op de erytrocyten, suggestief voor </a:t>
            </a:r>
            <a:r>
              <a:rPr lang="nl-NL" baseline="0" dirty="0" err="1" smtClean="0"/>
              <a:t>hemolyse</a:t>
            </a:r>
            <a:r>
              <a:rPr lang="nl-NL" baseline="0" dirty="0" smtClean="0"/>
              <a:t>): negatief.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Delayed</a:t>
            </a:r>
            <a:r>
              <a:rPr lang="nl-NL" dirty="0" smtClean="0"/>
              <a:t> reacties worden hier nu</a:t>
            </a:r>
            <a:r>
              <a:rPr lang="nl-NL" baseline="0" dirty="0" smtClean="0"/>
              <a:t> niet besproken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98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Transfusie- en Transplantatiereacties in Patiënten (TRIP)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TRIP: </a:t>
            </a:r>
            <a:r>
              <a:rPr lang="nl-N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Transfusie- en Transplantatiereacties in Patiënten</a:t>
            </a:r>
            <a:endParaRPr lang="nl-NL" dirty="0" smtClean="0"/>
          </a:p>
          <a:p>
            <a:r>
              <a:rPr lang="nl-NL" dirty="0" smtClean="0"/>
              <a:t>Oorzaak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niet-hemolytische</a:t>
            </a:r>
            <a:r>
              <a:rPr lang="nl-NL" baseline="0" dirty="0" smtClean="0"/>
              <a:t> transfusiereactie: </a:t>
            </a:r>
            <a:r>
              <a:rPr lang="nl-N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</a:t>
            </a:r>
            <a:r>
              <a:rPr lang="nl-N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bloedproduct. Tegenwoordig minder doordat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gefiltreerde bloedproducten worden aangeboden. </a:t>
            </a:r>
            <a:endParaRPr lang="nl-N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Oorzaak volume overbelasting: </a:t>
            </a:r>
            <a:r>
              <a:rPr lang="nl-N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vochtchallenge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icm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matige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cardiale</a:t>
            </a:r>
            <a:r>
              <a:rPr lang="nl-N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/nierfunctie)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Oorzaak acute </a:t>
            </a:r>
            <a:r>
              <a:rPr lang="nl-NL" dirty="0" err="1" smtClean="0"/>
              <a:t>hemolytische</a:t>
            </a:r>
            <a:r>
              <a:rPr lang="nl-NL" baseline="0" dirty="0" smtClean="0"/>
              <a:t> reactie: meestal AB0-incompabiliteit of </a:t>
            </a:r>
            <a:r>
              <a:rPr lang="nl-NL" baseline="0" dirty="0" err="1" smtClean="0"/>
              <a:t>allo-antistoffen</a:t>
            </a:r>
            <a:r>
              <a:rPr lang="nl-NL" baseline="0" dirty="0" smtClean="0"/>
              <a:t> tegen </a:t>
            </a:r>
            <a:r>
              <a:rPr lang="nl-NL" baseline="0" dirty="0" err="1" smtClean="0"/>
              <a:t>ery’s</a:t>
            </a:r>
            <a:r>
              <a:rPr lang="nl-NL" baseline="0" dirty="0" smtClean="0"/>
              <a:t>. Kan ook t.g.v. medicatie/opwarming </a:t>
            </a:r>
            <a:r>
              <a:rPr lang="nl-NL" baseline="0" dirty="0" err="1" smtClean="0"/>
              <a:t>packed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cell</a:t>
            </a:r>
            <a:r>
              <a:rPr lang="nl-NL" baseline="0" dirty="0" smtClean="0"/>
              <a:t>/hypotoon infuus.</a:t>
            </a:r>
          </a:p>
          <a:p>
            <a:r>
              <a:rPr lang="nl-NL" baseline="0" dirty="0" smtClean="0"/>
              <a:t>Oorzaak  TRALI: </a:t>
            </a:r>
            <a:r>
              <a:rPr lang="nl-NL" baseline="0" dirty="0" err="1" smtClean="0"/>
              <a:t>neutrofielen</a:t>
            </a:r>
            <a:r>
              <a:rPr lang="nl-NL" baseline="0" dirty="0" smtClean="0"/>
              <a:t> van de host reageren op antistoffen in product. Komt vaker bij zwangere donoren &gt; uit donorpoel halen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09-ECCA-44AA-ACFA-D4AC79738702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48E39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21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48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2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8E39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16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99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8E39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86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96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31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8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4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74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DE5B-7041-4A32-B932-1B72525A26BE}" type="datetimeFigureOut">
              <a:rPr lang="nl-NL" smtClean="0"/>
              <a:pPr/>
              <a:t>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F604-6CC5-4EDE-9F5A-58B99C6D8C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94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net.nl/pages/nl/documents/TRIPdefinitiestransfusiereacties.pdf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demecum.hematologie.nl/artikelen/transfusiebeleid/transfusiereacties/" TargetMode="External"/><Relationship Id="rId5" Type="http://schemas.openxmlformats.org/officeDocument/2006/relationships/hyperlink" Target="http://epicurism.info/N/hematologie/hic.html" TargetMode="External"/><Relationship Id="rId4" Type="http://schemas.openxmlformats.org/officeDocument/2006/relationships/hyperlink" Target="https://www.uptodate.com/contents/approach-to-the-patient-with-a-suspected-acute-transfusion-reaction?search=transfusion%20reaction&amp;source=search_result&amp;selectedTitle=1~150&amp;usage_type=default&amp;display_ran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/>
              <a:t>Acute t</a:t>
            </a:r>
            <a:r>
              <a:rPr lang="nl-NL" dirty="0" smtClean="0">
                <a:solidFill>
                  <a:srgbClr val="E48E39"/>
                </a:solidFill>
              </a:rPr>
              <a:t>ransfusiereactie</a:t>
            </a:r>
            <a:endParaRPr lang="nl-NL" dirty="0">
              <a:solidFill>
                <a:srgbClr val="E48E39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 smtClean="0"/>
              <a:t>	Koen de Heer &amp; Tim Labeur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526323" y="5785337"/>
            <a:ext cx="669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E48E39"/>
                </a:solidFill>
              </a:rPr>
              <a:t>Klinische les</a:t>
            </a:r>
          </a:p>
          <a:p>
            <a:r>
              <a:rPr lang="nl-NL" dirty="0" err="1" smtClean="0">
                <a:solidFill>
                  <a:srgbClr val="E48E39"/>
                </a:solidFill>
              </a:rPr>
              <a:t>iProva</a:t>
            </a:r>
            <a:r>
              <a:rPr lang="nl-NL" dirty="0" smtClean="0">
                <a:solidFill>
                  <a:srgbClr val="E48E39"/>
                </a:solidFill>
              </a:rPr>
              <a:t>: Toediening van Bloedproducten &amp; </a:t>
            </a:r>
            <a:r>
              <a:rPr lang="nl-NL" dirty="0" err="1" smtClean="0">
                <a:solidFill>
                  <a:srgbClr val="E48E39"/>
                </a:solidFill>
              </a:rPr>
              <a:t>Transfusiereactieformulier</a:t>
            </a:r>
            <a:endParaRPr lang="nl-NL" dirty="0" smtClean="0">
              <a:solidFill>
                <a:srgbClr val="E48E39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TRIP definities (3), acute reacties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3200" dirty="0" smtClean="0"/>
              <a:t>Allergische / </a:t>
            </a:r>
            <a:r>
              <a:rPr lang="nl-NL" sz="3200" dirty="0" err="1" smtClean="0"/>
              <a:t>urticariële</a:t>
            </a:r>
            <a:r>
              <a:rPr lang="nl-NL" sz="3200" dirty="0" smtClean="0"/>
              <a:t> reactie </a:t>
            </a:r>
          </a:p>
          <a:p>
            <a:r>
              <a:rPr lang="nl-NL" sz="3200" dirty="0" err="1" smtClean="0"/>
              <a:t>igE</a:t>
            </a:r>
            <a:r>
              <a:rPr lang="nl-NL" sz="3200" dirty="0" smtClean="0"/>
              <a:t> </a:t>
            </a:r>
            <a:r>
              <a:rPr lang="nl-NL" sz="3200" dirty="0" err="1" smtClean="0"/>
              <a:t>gemedieerde</a:t>
            </a:r>
            <a:r>
              <a:rPr lang="nl-NL" sz="3200" dirty="0" smtClean="0"/>
              <a:t> reactie op plasma-eiwitten</a:t>
            </a:r>
          </a:p>
          <a:p>
            <a:pPr>
              <a:buNone/>
            </a:pPr>
            <a:endParaRPr lang="nl-NL" sz="3200" dirty="0" smtClean="0"/>
          </a:p>
          <a:p>
            <a:pPr>
              <a:buNone/>
            </a:pPr>
            <a:r>
              <a:rPr lang="nl-NL" sz="3200" dirty="0" smtClean="0"/>
              <a:t>Anafylactische reactie</a:t>
            </a:r>
          </a:p>
          <a:p>
            <a:pPr>
              <a:buNone/>
            </a:pPr>
            <a:endParaRPr lang="nl-NL" sz="3200" dirty="0" smtClean="0"/>
          </a:p>
          <a:p>
            <a:pPr>
              <a:buNone/>
            </a:pPr>
            <a:r>
              <a:rPr lang="nl-NL" sz="3200" dirty="0" smtClean="0"/>
              <a:t>Sepsis (Bacteriemie/virale infectie)</a:t>
            </a:r>
          </a:p>
          <a:p>
            <a:r>
              <a:rPr lang="nl-NL" sz="3200" dirty="0" smtClean="0"/>
              <a:t>Meestal gram -</a:t>
            </a:r>
          </a:p>
          <a:p>
            <a:pPr>
              <a:buNone/>
            </a:pPr>
            <a:endParaRPr lang="nl-NL" sz="3200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90557" y="6485502"/>
            <a:ext cx="610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https://www.tripnet.nl/pages/nl/documents/TRIPdefinitiestransfusiereacties.pdf</a:t>
            </a:r>
            <a:endParaRPr lang="nl-NL" sz="1400" i="1" dirty="0"/>
          </a:p>
          <a:p>
            <a:endParaRPr lang="nl-NL" dirty="0">
              <a:solidFill>
                <a:srgbClr val="E48E39"/>
              </a:solidFill>
            </a:endParaRPr>
          </a:p>
        </p:txBody>
      </p:sp>
      <p:pic>
        <p:nvPicPr>
          <p:cNvPr id="21506" name="Picture 2" descr="Hives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5850" y="1200150"/>
            <a:ext cx="3067050" cy="2300288"/>
          </a:xfrm>
          <a:prstGeom prst="rect">
            <a:avLst/>
          </a:prstGeom>
          <a:noFill/>
        </p:spPr>
      </p:pic>
      <p:pic>
        <p:nvPicPr>
          <p:cNvPr id="21508" name="Picture 4" descr="Anaphylactic"/>
          <p:cNvPicPr>
            <a:picLocks noChangeAspect="1" noChangeArrowheads="1"/>
          </p:cNvPicPr>
          <p:nvPr/>
        </p:nvPicPr>
        <p:blipFill>
          <a:blip r:embed="rId5" cstate="print"/>
          <a:srcRect l="54545" t="43175" r="5486"/>
          <a:stretch>
            <a:fillRect/>
          </a:stretch>
        </p:blipFill>
        <p:spPr bwMode="auto">
          <a:xfrm>
            <a:off x="9029700" y="4000500"/>
            <a:ext cx="2428875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VPK/1</a:t>
            </a:r>
            <a:r>
              <a:rPr lang="nl-NL" baseline="30000" dirty="0" smtClean="0"/>
              <a:t>e</a:t>
            </a:r>
            <a:r>
              <a:rPr lang="nl-NL" dirty="0" smtClean="0"/>
              <a:t> stappen: Bepaal ernst  reactie (</a:t>
            </a:r>
            <a:r>
              <a:rPr lang="nl-NL" dirty="0" err="1" smtClean="0"/>
              <a:t>transfusiereactieformulier</a:t>
            </a:r>
            <a:r>
              <a:rPr lang="nl-NL" dirty="0" smtClean="0"/>
              <a:t>)</a:t>
            </a:r>
          </a:p>
          <a:p>
            <a:pPr marL="457200" lvl="1" indent="0"/>
            <a:r>
              <a:rPr lang="nl-NL" dirty="0" smtClean="0"/>
              <a:t>Anamnese</a:t>
            </a:r>
          </a:p>
          <a:p>
            <a:pPr marL="457200" lvl="1" indent="0"/>
            <a:r>
              <a:rPr lang="nl-NL" dirty="0" smtClean="0"/>
              <a:t>Lichamelijk onderzoek</a:t>
            </a:r>
          </a:p>
          <a:p>
            <a:pPr marL="457200" lvl="1" indent="0"/>
            <a:r>
              <a:rPr lang="nl-NL" dirty="0" smtClean="0"/>
              <a:t>Controles (protocollair voor start, na 10 min, bij verslechtering, bij stop)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Onmiddellijke acties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Gerichte acties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457200" lvl="1" indent="0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Transfusiereactieformulier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718" y="225102"/>
            <a:ext cx="7790996" cy="615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797" y="704828"/>
            <a:ext cx="10663917" cy="584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85371" y="3918857"/>
            <a:ext cx="7982858" cy="682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92628" y="4579256"/>
            <a:ext cx="10283372" cy="283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Onmiddelijke</a:t>
            </a:r>
            <a:r>
              <a:rPr lang="nl-NL" dirty="0" smtClean="0"/>
              <a:t> acties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Stop </a:t>
            </a:r>
            <a:r>
              <a:rPr lang="en-US" dirty="0" err="1" smtClean="0"/>
              <a:t>transfusie</a:t>
            </a:r>
            <a:r>
              <a:rPr lang="en-US" dirty="0" smtClean="0"/>
              <a:t> (</a:t>
            </a:r>
            <a:r>
              <a:rPr lang="en-US" dirty="0" err="1" smtClean="0"/>
              <a:t>klem</a:t>
            </a:r>
            <a:r>
              <a:rPr lang="en-US" dirty="0" smtClean="0"/>
              <a:t>), </a:t>
            </a:r>
            <a:r>
              <a:rPr lang="en-US" dirty="0" err="1" smtClean="0"/>
              <a:t>sluit</a:t>
            </a:r>
            <a:r>
              <a:rPr lang="en-US" dirty="0" smtClean="0"/>
              <a:t> </a:t>
            </a:r>
            <a:r>
              <a:rPr lang="en-US" dirty="0" err="1" smtClean="0"/>
              <a:t>waakinfuus</a:t>
            </a:r>
            <a:r>
              <a:rPr lang="en-US" dirty="0" smtClean="0"/>
              <a:t> 0.9%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(</a:t>
            </a:r>
            <a:r>
              <a:rPr lang="en-US" dirty="0" err="1" smtClean="0"/>
              <a:t>zelfde</a:t>
            </a:r>
            <a:r>
              <a:rPr lang="en-US" dirty="0" smtClean="0"/>
              <a:t> </a:t>
            </a:r>
            <a:r>
              <a:rPr lang="en-US" dirty="0" err="1" smtClean="0"/>
              <a:t>toegang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Bewaar</a:t>
            </a:r>
            <a:r>
              <a:rPr lang="en-US" dirty="0" smtClean="0"/>
              <a:t> </a:t>
            </a:r>
            <a:r>
              <a:rPr lang="en-US" dirty="0" err="1" smtClean="0"/>
              <a:t>lijnen</a:t>
            </a:r>
            <a:r>
              <a:rPr lang="en-US" dirty="0" smtClean="0"/>
              <a:t> en </a:t>
            </a:r>
            <a:r>
              <a:rPr lang="en-US" dirty="0" err="1" smtClean="0"/>
              <a:t>zakje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Controleer</a:t>
            </a:r>
            <a:r>
              <a:rPr lang="en-US" dirty="0" smtClean="0"/>
              <a:t> het product: (</a:t>
            </a:r>
            <a:r>
              <a:rPr lang="en-US" dirty="0" err="1" smtClean="0"/>
              <a:t>naam</a:t>
            </a:r>
            <a:r>
              <a:rPr lang="en-US" dirty="0" smtClean="0"/>
              <a:t>, label) en </a:t>
            </a:r>
            <a:r>
              <a:rPr lang="en-US" dirty="0" err="1" smtClean="0"/>
              <a:t>macroscopisch</a:t>
            </a:r>
            <a:r>
              <a:rPr lang="en-US" dirty="0" smtClean="0"/>
              <a:t> </a:t>
            </a:r>
            <a:r>
              <a:rPr lang="en-US" dirty="0" err="1" smtClean="0"/>
              <a:t>veranderingen</a:t>
            </a:r>
            <a:r>
              <a:rPr lang="en-US" dirty="0" smtClean="0"/>
              <a:t> (</a:t>
            </a:r>
            <a:r>
              <a:rPr lang="en-US" dirty="0" err="1" smtClean="0"/>
              <a:t>kleur</a:t>
            </a:r>
            <a:r>
              <a:rPr lang="en-US" dirty="0" smtClean="0"/>
              <a:t>, </a:t>
            </a:r>
            <a:r>
              <a:rPr lang="en-US" dirty="0" err="1" smtClean="0"/>
              <a:t>luchtbellen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Beoordeel</a:t>
            </a:r>
            <a:r>
              <a:rPr lang="en-US" dirty="0" smtClean="0"/>
              <a:t> </a:t>
            </a:r>
            <a:r>
              <a:rPr lang="en-US" dirty="0" err="1" smtClean="0"/>
              <a:t>patiënt</a:t>
            </a:r>
            <a:r>
              <a:rPr lang="en-US" dirty="0" smtClean="0"/>
              <a:t> (ABCDE)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Gerichte</a:t>
            </a:r>
            <a:r>
              <a:rPr lang="en-US" dirty="0" smtClean="0"/>
              <a:t> </a:t>
            </a:r>
            <a:r>
              <a:rPr lang="en-US" dirty="0" err="1" smtClean="0"/>
              <a:t>acties</a:t>
            </a:r>
            <a:r>
              <a:rPr lang="en-US" dirty="0" smtClean="0"/>
              <a:t>: PCM/O2, adrenaline, </a:t>
            </a:r>
            <a:r>
              <a:rPr lang="en-US" dirty="0" err="1" smtClean="0"/>
              <a:t>vulling</a:t>
            </a:r>
            <a:r>
              <a:rPr lang="en-US" dirty="0" smtClean="0"/>
              <a:t>, </a:t>
            </a:r>
            <a:r>
              <a:rPr lang="en-US" dirty="0" err="1" smtClean="0"/>
              <a:t>intuberen</a:t>
            </a:r>
            <a:r>
              <a:rPr lang="en-US" dirty="0" smtClean="0"/>
              <a:t>, etc.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90557" y="6485502"/>
            <a:ext cx="610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https://www.tripnet.nl/pages/nl/documents/TRIPdefinitiestransfusiereacties.pdf</a:t>
            </a:r>
            <a:endParaRPr lang="nl-NL" sz="1400" i="1" dirty="0"/>
          </a:p>
          <a:p>
            <a:endParaRPr lang="nl-NL" dirty="0">
              <a:solidFill>
                <a:srgbClr val="E48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Aanvullend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b="1" dirty="0" smtClean="0"/>
              <a:t>Op indicatie</a:t>
            </a:r>
          </a:p>
          <a:p>
            <a:pPr marL="514350" indent="-514350"/>
            <a:r>
              <a:rPr lang="nl-NL" dirty="0" err="1" smtClean="0"/>
              <a:t>Hemolyse</a:t>
            </a:r>
            <a:r>
              <a:rPr lang="nl-NL" dirty="0" smtClean="0"/>
              <a:t> uitsluiten: </a:t>
            </a:r>
            <a:r>
              <a:rPr lang="nl-NL" dirty="0" err="1" smtClean="0"/>
              <a:t>Hb</a:t>
            </a:r>
            <a:r>
              <a:rPr lang="nl-NL" dirty="0" smtClean="0"/>
              <a:t>, LDH, </a:t>
            </a:r>
            <a:r>
              <a:rPr lang="nl-NL" dirty="0" err="1" smtClean="0"/>
              <a:t>Bili</a:t>
            </a:r>
            <a:r>
              <a:rPr lang="nl-NL" dirty="0" smtClean="0"/>
              <a:t>, </a:t>
            </a:r>
            <a:r>
              <a:rPr lang="nl-NL" dirty="0" err="1" smtClean="0"/>
              <a:t>Hapto</a:t>
            </a:r>
            <a:r>
              <a:rPr lang="nl-NL" dirty="0" smtClean="0"/>
              <a:t>, </a:t>
            </a:r>
            <a:r>
              <a:rPr lang="nl-NL" dirty="0" err="1" smtClean="0"/>
              <a:t>Kreat</a:t>
            </a:r>
            <a:endParaRPr lang="nl-NL" dirty="0" smtClean="0"/>
          </a:p>
          <a:p>
            <a:pPr marL="514350" indent="-514350"/>
            <a:r>
              <a:rPr lang="nl-NL" dirty="0" smtClean="0"/>
              <a:t>Eerste urine op </a:t>
            </a:r>
            <a:r>
              <a:rPr lang="nl-NL" dirty="0" err="1" smtClean="0"/>
              <a:t>Hb</a:t>
            </a:r>
            <a:endParaRPr lang="nl-NL" dirty="0" smtClean="0"/>
          </a:p>
          <a:p>
            <a:pPr marL="514350" indent="-514350"/>
            <a:r>
              <a:rPr lang="nl-NL" dirty="0" smtClean="0"/>
              <a:t>Herhalen kruisbloed</a:t>
            </a:r>
          </a:p>
          <a:p>
            <a:pPr marL="514350" indent="-514350"/>
            <a:r>
              <a:rPr lang="nl-NL" dirty="0" smtClean="0"/>
              <a:t>Bloedkweken + zakje retour bloedbank</a:t>
            </a:r>
          </a:p>
          <a:p>
            <a:pPr marL="514350" indent="-514350"/>
            <a:r>
              <a:rPr lang="nl-NL" dirty="0" err="1" smtClean="0"/>
              <a:t>X-thorax</a:t>
            </a:r>
            <a:r>
              <a:rPr lang="nl-NL" dirty="0" smtClean="0"/>
              <a:t> (DD </a:t>
            </a:r>
            <a:r>
              <a:rPr lang="nl-NL" dirty="0" err="1" smtClean="0"/>
              <a:t>overvulling</a:t>
            </a:r>
            <a:r>
              <a:rPr lang="nl-NL" dirty="0" smtClean="0"/>
              <a:t>, TRALI)</a:t>
            </a:r>
          </a:p>
          <a:p>
            <a:pPr marL="514350" indent="-514350"/>
            <a:r>
              <a:rPr lang="nl-NL" dirty="0" err="1" smtClean="0"/>
              <a:t>IgA</a:t>
            </a:r>
            <a:r>
              <a:rPr lang="nl-NL" dirty="0" smtClean="0"/>
              <a:t>, </a:t>
            </a:r>
            <a:r>
              <a:rPr lang="nl-NL" dirty="0" err="1" smtClean="0"/>
              <a:t>anti-igA</a:t>
            </a:r>
            <a:r>
              <a:rPr lang="nl-NL" dirty="0" smtClean="0"/>
              <a:t> (</a:t>
            </a:r>
            <a:r>
              <a:rPr lang="nl-NL" dirty="0" err="1" smtClean="0"/>
              <a:t>anafylaxie</a:t>
            </a:r>
            <a:r>
              <a:rPr lang="nl-NL" dirty="0" smtClean="0"/>
              <a:t>)</a:t>
            </a:r>
          </a:p>
          <a:p>
            <a:pPr marL="514350" indent="-514350"/>
            <a:r>
              <a:rPr lang="nl-NL" smtClean="0"/>
              <a:t>Bepalen antistoffen </a:t>
            </a:r>
            <a:r>
              <a:rPr lang="nl-NL" dirty="0" smtClean="0"/>
              <a:t>(DAT/IAT/HLA/HPA)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90557" y="6485502"/>
            <a:ext cx="610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https://www.tripnet.nl/pages/nl/documents/TRIPdefinitiestransfusiereacties.pdf</a:t>
            </a:r>
            <a:endParaRPr lang="nl-NL" sz="1400" i="1" dirty="0"/>
          </a:p>
          <a:p>
            <a:endParaRPr lang="nl-NL" dirty="0">
              <a:solidFill>
                <a:srgbClr val="E48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Specifieke acties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Milde</a:t>
            </a:r>
            <a:r>
              <a:rPr lang="en-US" dirty="0" smtClean="0"/>
              <a:t> </a:t>
            </a:r>
            <a:r>
              <a:rPr lang="en-US" dirty="0" err="1" smtClean="0"/>
              <a:t>reactie</a:t>
            </a:r>
            <a:r>
              <a:rPr lang="nl-NL" dirty="0" smtClean="0"/>
              <a:t> : onderbreek 15-30 min, probeer (trager) herstarten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en-US" dirty="0" err="1" smtClean="0"/>
              <a:t>Hemolyse</a:t>
            </a:r>
            <a:r>
              <a:rPr lang="en-US" dirty="0" smtClean="0"/>
              <a:t> (</a:t>
            </a:r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verdenking</a:t>
            </a:r>
            <a:r>
              <a:rPr lang="en-US" dirty="0" smtClean="0"/>
              <a:t>: start </a:t>
            </a:r>
            <a:r>
              <a:rPr lang="en-US" b="1" dirty="0" err="1" smtClean="0"/>
              <a:t>meteen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Hyperhydratie</a:t>
            </a:r>
            <a:endParaRPr lang="en-US" dirty="0"/>
          </a:p>
          <a:p>
            <a:pPr lvl="1"/>
            <a:r>
              <a:rPr lang="nl-NL" dirty="0" err="1" smtClean="0"/>
              <a:t>iProva</a:t>
            </a:r>
            <a:r>
              <a:rPr lang="nl-NL" dirty="0" smtClean="0"/>
              <a:t>: </a:t>
            </a:r>
            <a:r>
              <a:rPr lang="nl-NL" dirty="0" err="1" smtClean="0"/>
              <a:t>Mannitol</a:t>
            </a:r>
            <a:r>
              <a:rPr lang="nl-NL" dirty="0" smtClean="0"/>
              <a:t> 20% 100 </a:t>
            </a:r>
            <a:r>
              <a:rPr lang="nl-NL" dirty="0" err="1" smtClean="0"/>
              <a:t>mL</a:t>
            </a:r>
            <a:r>
              <a:rPr lang="nl-NL" dirty="0" smtClean="0"/>
              <a:t> in 5 min. Eventueel </a:t>
            </a:r>
            <a:r>
              <a:rPr lang="nl-NL" dirty="0" err="1" smtClean="0"/>
              <a:t>NaBIC</a:t>
            </a:r>
            <a:r>
              <a:rPr lang="nl-NL" dirty="0" smtClean="0"/>
              <a:t> 4.2% 500 cc in 1h </a:t>
            </a:r>
          </a:p>
          <a:p>
            <a:r>
              <a:rPr lang="en-US" dirty="0" err="1" smtClean="0"/>
              <a:t>Diuretica</a:t>
            </a:r>
            <a:r>
              <a:rPr lang="en-US" dirty="0" smtClean="0"/>
              <a:t> (</a:t>
            </a:r>
            <a:r>
              <a:rPr lang="en-US" dirty="0" err="1" smtClean="0"/>
              <a:t>furo</a:t>
            </a:r>
            <a:r>
              <a:rPr lang="en-US" dirty="0" smtClean="0"/>
              <a:t> 80 of 120 mg IV)</a:t>
            </a:r>
          </a:p>
          <a:p>
            <a:r>
              <a:rPr lang="en-US" dirty="0" err="1" smtClean="0"/>
              <a:t>Streefdiurese</a:t>
            </a:r>
            <a:r>
              <a:rPr lang="en-US" dirty="0" smtClean="0"/>
              <a:t>: 1 ml/kg/h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TRALI: O2 / beademing/ HD ondersteuning op IC + </a:t>
            </a:r>
            <a:r>
              <a:rPr lang="nl-NL" b="1" dirty="0" smtClean="0"/>
              <a:t>donor verwijderen uit donorbank</a:t>
            </a:r>
          </a:p>
          <a:p>
            <a:pPr>
              <a:buNone/>
            </a:pPr>
            <a:r>
              <a:rPr lang="nl-NL" dirty="0" err="1" smtClean="0"/>
              <a:t>Overvulling</a:t>
            </a:r>
            <a:r>
              <a:rPr lang="nl-NL" dirty="0" smtClean="0"/>
              <a:t>: </a:t>
            </a:r>
            <a:r>
              <a:rPr lang="nl-NL" dirty="0" err="1" smtClean="0"/>
              <a:t>furosemide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Allergische huidreactie: </a:t>
            </a:r>
            <a:r>
              <a:rPr lang="nl-NL" dirty="0" err="1" smtClean="0"/>
              <a:t>clemastine</a:t>
            </a:r>
            <a:r>
              <a:rPr lang="nl-NL" dirty="0" smtClean="0"/>
              <a:t> 2 mg + voortaan </a:t>
            </a:r>
            <a:r>
              <a:rPr lang="nl-NL" dirty="0" err="1" smtClean="0"/>
              <a:t>clemastine</a:t>
            </a:r>
            <a:r>
              <a:rPr lang="nl-NL" dirty="0" smtClean="0"/>
              <a:t> vooraf aan transfusie</a:t>
            </a:r>
          </a:p>
          <a:p>
            <a:pPr>
              <a:buNone/>
            </a:pPr>
            <a:r>
              <a:rPr lang="nl-NL" dirty="0" err="1" smtClean="0"/>
              <a:t>Anafylaxie</a:t>
            </a:r>
            <a:r>
              <a:rPr lang="nl-NL" dirty="0" smtClean="0"/>
              <a:t>: 0.5 mg adrenaline i.m. / </a:t>
            </a:r>
            <a:r>
              <a:rPr lang="nl-NL" dirty="0" err="1" smtClean="0"/>
              <a:t>clemastine</a:t>
            </a:r>
            <a:r>
              <a:rPr lang="nl-NL" dirty="0" smtClean="0"/>
              <a:t> 2 mg iv/</a:t>
            </a:r>
            <a:r>
              <a:rPr lang="nl-NL" dirty="0" err="1" smtClean="0"/>
              <a:t>im</a:t>
            </a:r>
            <a:r>
              <a:rPr lang="nl-NL" dirty="0" smtClean="0"/>
              <a:t>, dexamethason 8 mg IV</a:t>
            </a:r>
          </a:p>
          <a:p>
            <a:pPr>
              <a:buNone/>
            </a:pPr>
            <a:r>
              <a:rPr lang="nl-NL" dirty="0" smtClean="0"/>
              <a:t>Sepsis: </a:t>
            </a:r>
            <a:r>
              <a:rPr lang="nl-NL" dirty="0" err="1" smtClean="0"/>
              <a:t>amoxi</a:t>
            </a:r>
            <a:r>
              <a:rPr lang="nl-NL" dirty="0" smtClean="0"/>
              <a:t>/</a:t>
            </a:r>
            <a:r>
              <a:rPr lang="nl-NL" dirty="0" err="1" smtClean="0"/>
              <a:t>genta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90557" y="6485502"/>
            <a:ext cx="610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https://www.tripnet.nl/pages/nl/documents/TRIPdefinitiestransfusiereacties.pdf</a:t>
            </a:r>
            <a:endParaRPr lang="nl-NL" sz="1400" i="1" dirty="0"/>
          </a:p>
          <a:p>
            <a:endParaRPr lang="nl-NL" dirty="0">
              <a:solidFill>
                <a:srgbClr val="E48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50" y="257175"/>
            <a:ext cx="5600700" cy="63436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113"/>
            <a:ext cx="11996738" cy="65706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5" y="59157"/>
            <a:ext cx="11541125" cy="67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Take</a:t>
            </a:r>
            <a:r>
              <a:rPr lang="nl-NL" dirty="0" smtClean="0"/>
              <a:t> home message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Bij vermoeden transfusiereactie: Differentieer in ernst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Mild: onderbreek / vertraag + behandel symptomen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Bij </a:t>
            </a:r>
            <a:r>
              <a:rPr lang="nl-NL" dirty="0" err="1" smtClean="0"/>
              <a:t>matig-ernstig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Stop transfusie, bewaar product en lijnen</a:t>
            </a:r>
          </a:p>
          <a:p>
            <a:pPr lvl="1"/>
            <a:r>
              <a:rPr lang="nl-NL" dirty="0" smtClean="0"/>
              <a:t>Beoordeel patiënt volgens ABCDE</a:t>
            </a:r>
          </a:p>
          <a:p>
            <a:pPr lvl="1"/>
            <a:r>
              <a:rPr lang="nl-NL" dirty="0" err="1" smtClean="0"/>
              <a:t>Dubbelcheck</a:t>
            </a:r>
            <a:r>
              <a:rPr lang="nl-NL" dirty="0" smtClean="0"/>
              <a:t> </a:t>
            </a:r>
            <a:r>
              <a:rPr lang="nl-NL" dirty="0" err="1" smtClean="0"/>
              <a:t>compabiliteit</a:t>
            </a:r>
            <a:r>
              <a:rPr lang="nl-NL" dirty="0" smtClean="0"/>
              <a:t>/</a:t>
            </a:r>
            <a:r>
              <a:rPr lang="nl-NL" dirty="0" err="1" smtClean="0"/>
              <a:t>logstieke</a:t>
            </a:r>
            <a:r>
              <a:rPr lang="nl-NL" dirty="0" smtClean="0"/>
              <a:t> fout</a:t>
            </a:r>
          </a:p>
          <a:p>
            <a:pPr lvl="1"/>
            <a:r>
              <a:rPr lang="nl-NL" dirty="0" smtClean="0"/>
              <a:t>Zet gerichte diagnostiek en behandeling in</a:t>
            </a:r>
          </a:p>
          <a:p>
            <a:pPr lvl="1"/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90557" y="6485502"/>
            <a:ext cx="610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https://www.tripnet.nl/pages/nl/documents/TRIPdefinitiestransfusiereacties.pdf</a:t>
            </a:r>
            <a:endParaRPr lang="nl-NL" sz="1400" i="1" dirty="0"/>
          </a:p>
          <a:p>
            <a:endParaRPr lang="nl-NL" dirty="0">
              <a:solidFill>
                <a:srgbClr val="E48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0303"/>
              </p:ext>
            </p:extLst>
          </p:nvPr>
        </p:nvGraphicFramePr>
        <p:xfrm>
          <a:off x="1508174" y="535616"/>
          <a:ext cx="9273308" cy="605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441">
                  <a:extLst>
                    <a:ext uri="{9D8B030D-6E8A-4147-A177-3AD203B41FA5}">
                      <a16:colId xmlns:a16="http://schemas.microsoft.com/office/drawing/2014/main" val="58123979"/>
                    </a:ext>
                  </a:extLst>
                </a:gridCol>
                <a:gridCol w="2308569">
                  <a:extLst>
                    <a:ext uri="{9D8B030D-6E8A-4147-A177-3AD203B41FA5}">
                      <a16:colId xmlns:a16="http://schemas.microsoft.com/office/drawing/2014/main" val="1053265673"/>
                    </a:ext>
                  </a:extLst>
                </a:gridCol>
                <a:gridCol w="5743298">
                  <a:extLst>
                    <a:ext uri="{9D8B030D-6E8A-4147-A177-3AD203B41FA5}">
                      <a16:colId xmlns:a16="http://schemas.microsoft.com/office/drawing/2014/main" val="3793185734"/>
                    </a:ext>
                  </a:extLst>
                </a:gridCol>
              </a:tblGrid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Tijd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Temperatuur + controles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Beleid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156572913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19:15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37,6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highlight>
                            <a:srgbClr val="FFFF00"/>
                          </a:highlight>
                        </a:rPr>
                        <a:t>Start PC-1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460656226"/>
                  </a:ext>
                </a:extLst>
              </a:tr>
              <a:tr h="491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20:26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T 39,0 + AF 28/min, </a:t>
                      </a:r>
                      <a:r>
                        <a:rPr lang="nl-NL" sz="1400" b="0" dirty="0" err="1" smtClean="0">
                          <a:effectLst/>
                        </a:rPr>
                        <a:t>sat</a:t>
                      </a:r>
                      <a:r>
                        <a:rPr lang="nl-NL" sz="1400" b="0" dirty="0" smtClean="0">
                          <a:effectLst/>
                        </a:rPr>
                        <a:t> 94%</a:t>
                      </a:r>
                      <a:r>
                        <a:rPr lang="nl-NL" sz="1400" b="1" dirty="0" smtClean="0">
                          <a:effectLst/>
                        </a:rPr>
                        <a:t/>
                      </a:r>
                      <a:br>
                        <a:rPr lang="nl-NL" sz="1400" b="1" dirty="0" smtClean="0">
                          <a:effectLst/>
                        </a:rPr>
                      </a:br>
                      <a:r>
                        <a:rPr lang="nl-NL" sz="1400" b="0" dirty="0" smtClean="0">
                          <a:effectLst/>
                        </a:rPr>
                        <a:t>RR 120/66,</a:t>
                      </a:r>
                      <a:r>
                        <a:rPr lang="nl-NL" sz="1400" b="0" baseline="0" dirty="0" smtClean="0">
                          <a:effectLst/>
                        </a:rPr>
                        <a:t> HF 98/min</a:t>
                      </a:r>
                      <a:endParaRPr lang="nl-N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PC </a:t>
                      </a:r>
                      <a:r>
                        <a:rPr lang="nl-NL" sz="1400" dirty="0">
                          <a:effectLst/>
                        </a:rPr>
                        <a:t>gestopt en </a:t>
                      </a:r>
                      <a:r>
                        <a:rPr lang="nl-NL" sz="1400" dirty="0" err="1">
                          <a:effectLst/>
                        </a:rPr>
                        <a:t>N</a:t>
                      </a:r>
                      <a:r>
                        <a:rPr lang="nl-NL" sz="1400" dirty="0" err="1" smtClean="0">
                          <a:effectLst/>
                        </a:rPr>
                        <a:t>acl</a:t>
                      </a:r>
                      <a:r>
                        <a:rPr lang="nl-NL" sz="1400" dirty="0" smtClean="0">
                          <a:effectLst/>
                        </a:rPr>
                        <a:t> </a:t>
                      </a:r>
                      <a:r>
                        <a:rPr lang="nl-NL" sz="1400" dirty="0">
                          <a:effectLst/>
                        </a:rPr>
                        <a:t>0,9% </a:t>
                      </a:r>
                      <a:r>
                        <a:rPr lang="nl-NL" sz="1400" dirty="0" smtClean="0">
                          <a:effectLst/>
                        </a:rPr>
                        <a:t>aangehangen</a:t>
                      </a:r>
                      <a:r>
                        <a:rPr lang="nl-NL" sz="1400" dirty="0">
                          <a:effectLst/>
                        </a:rPr>
                        <a:t>, arts gebeld: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Transfusie langzamer: 2h &gt; </a:t>
                      </a:r>
                      <a:r>
                        <a:rPr lang="nl-NL" sz="1400" b="1" dirty="0" smtClean="0">
                          <a:effectLst/>
                        </a:rPr>
                        <a:t>3h, Contact bij &gt;2 graden/KR/achteruitgang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760030224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21:50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T 39,0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PC-1</a:t>
                      </a:r>
                      <a:r>
                        <a:rPr lang="nl-NL" sz="1400" baseline="0" dirty="0" smtClean="0">
                          <a:effectLst/>
                        </a:rPr>
                        <a:t> afgesloten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749234727"/>
                  </a:ext>
                </a:extLst>
              </a:tr>
              <a:tr h="244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22:45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T 37,9, </a:t>
                      </a:r>
                      <a:r>
                        <a:rPr lang="nl-NL" sz="1400" b="1" dirty="0" smtClean="0">
                          <a:effectLst/>
                        </a:rPr>
                        <a:t>AF 20/min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highlight>
                            <a:srgbClr val="FFFF00"/>
                          </a:highlight>
                        </a:rPr>
                        <a:t>Start PC-2.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b="1" dirty="0" smtClean="0">
                          <a:effectLst/>
                        </a:rPr>
                        <a:t>Transfusie </a:t>
                      </a:r>
                      <a:r>
                        <a:rPr lang="nl-NL" sz="1400" b="1" dirty="0">
                          <a:effectLst/>
                        </a:rPr>
                        <a:t>langzamer 3h&gt;4h: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605015422"/>
                  </a:ext>
                </a:extLst>
              </a:tr>
              <a:tr h="147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23:37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37,9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507676392"/>
                  </a:ext>
                </a:extLst>
              </a:tr>
              <a:tr h="31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02:54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37,9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880153749"/>
                  </a:ext>
                </a:extLst>
              </a:tr>
              <a:tr h="96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03:45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38,4, AF</a:t>
                      </a:r>
                      <a:r>
                        <a:rPr lang="nl-NL" sz="1400" baseline="0" dirty="0" smtClean="0">
                          <a:effectLst/>
                        </a:rPr>
                        <a:t> 16/min, </a:t>
                      </a:r>
                      <a:r>
                        <a:rPr lang="nl-NL" sz="1400" baseline="0" dirty="0" err="1" smtClean="0">
                          <a:effectLst/>
                        </a:rPr>
                        <a:t>Sat</a:t>
                      </a:r>
                      <a:r>
                        <a:rPr lang="nl-NL" sz="1400" baseline="0" dirty="0" smtClean="0">
                          <a:effectLst/>
                        </a:rPr>
                        <a:t> 96%</a:t>
                      </a:r>
                      <a:br>
                        <a:rPr lang="nl-NL" sz="1400" baseline="0" dirty="0" smtClean="0">
                          <a:effectLst/>
                        </a:rPr>
                      </a:br>
                      <a:r>
                        <a:rPr lang="nl-NL" sz="1400" baseline="0" dirty="0" smtClean="0">
                          <a:effectLst/>
                        </a:rPr>
                        <a:t>RR 117/62, HF 95/min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2</a:t>
                      </a:r>
                      <a:r>
                        <a:rPr lang="nl-NL" sz="1400" baseline="30000" dirty="0">
                          <a:effectLst/>
                        </a:rPr>
                        <a:t>e</a:t>
                      </a:r>
                      <a:r>
                        <a:rPr lang="nl-NL" sz="1400" dirty="0">
                          <a:effectLst/>
                        </a:rPr>
                        <a:t> PC afgesloten. </a:t>
                      </a:r>
                      <a:r>
                        <a:rPr lang="nl-NL" sz="1400" b="1" dirty="0" err="1" smtClean="0">
                          <a:effectLst/>
                        </a:rPr>
                        <a:t>Furo</a:t>
                      </a:r>
                      <a:r>
                        <a:rPr lang="nl-NL" sz="1400" b="1" dirty="0" smtClean="0">
                          <a:effectLst/>
                        </a:rPr>
                        <a:t> </a:t>
                      </a:r>
                      <a:r>
                        <a:rPr lang="nl-NL" sz="1400" b="1" dirty="0">
                          <a:effectLst/>
                        </a:rPr>
                        <a:t>20mg gegeven.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 + 1 uur rust: expectatief voor temp.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Indien temp &lt;38,5 mag 3e PC gegeven </a:t>
                      </a:r>
                      <a:r>
                        <a:rPr lang="nl-NL" sz="1400" dirty="0" smtClean="0">
                          <a:effectLst/>
                        </a:rPr>
                        <a:t>worden + na 10 min &lt;39: doorgaan. </a:t>
                      </a:r>
                      <a:r>
                        <a:rPr lang="nl-NL" sz="1400" b="1" dirty="0" err="1" smtClean="0">
                          <a:effectLst/>
                        </a:rPr>
                        <a:t>Transufiereactie</a:t>
                      </a:r>
                      <a:r>
                        <a:rPr lang="nl-NL" sz="1400" b="1" dirty="0" smtClean="0">
                          <a:effectLst/>
                        </a:rPr>
                        <a:t> </a:t>
                      </a:r>
                      <a:r>
                        <a:rPr lang="nl-NL" sz="1400" b="1" dirty="0">
                          <a:effectLst/>
                        </a:rPr>
                        <a:t>formulier ingevuld</a:t>
                      </a:r>
                      <a:r>
                        <a:rPr lang="nl-NL" sz="1400" b="1" dirty="0" smtClean="0">
                          <a:effectLst/>
                        </a:rPr>
                        <a:t>. (geen AO ingezet)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942416957"/>
                  </a:ext>
                </a:extLst>
              </a:tr>
              <a:tr h="33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5:15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37,4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highlight>
                            <a:srgbClr val="FFFF00"/>
                          </a:highlight>
                        </a:rPr>
                        <a:t>Start </a:t>
                      </a:r>
                      <a:r>
                        <a:rPr lang="nl-NL" sz="1400" dirty="0" smtClean="0">
                          <a:effectLst/>
                          <a:highlight>
                            <a:srgbClr val="FFFF00"/>
                          </a:highlight>
                        </a:rPr>
                        <a:t>PC-3.</a:t>
                      </a:r>
                      <a:r>
                        <a:rPr lang="nl-NL" sz="1400" dirty="0" smtClean="0">
                          <a:effectLst/>
                        </a:rPr>
                        <a:t> </a:t>
                      </a:r>
                      <a:br>
                        <a:rPr lang="nl-NL" sz="1400" dirty="0" smtClean="0">
                          <a:effectLst/>
                        </a:rPr>
                      </a:br>
                      <a:r>
                        <a:rPr lang="nl-NL" sz="1400" b="1" dirty="0" err="1" smtClean="0">
                          <a:effectLst/>
                        </a:rPr>
                        <a:t>Herevalatie</a:t>
                      </a:r>
                      <a:r>
                        <a:rPr lang="nl-NL" sz="1400" b="1" baseline="0" dirty="0" smtClean="0">
                          <a:effectLst/>
                        </a:rPr>
                        <a:t> na </a:t>
                      </a:r>
                      <a:r>
                        <a:rPr lang="nl-NL" sz="1400" b="1" dirty="0" smtClean="0">
                          <a:effectLst/>
                        </a:rPr>
                        <a:t>10 </a:t>
                      </a:r>
                      <a:r>
                        <a:rPr lang="nl-NL" sz="1400" b="1" dirty="0">
                          <a:effectLst/>
                        </a:rPr>
                        <a:t>minuten: </a:t>
                      </a:r>
                      <a:r>
                        <a:rPr lang="nl-NL" sz="1400" b="1" dirty="0" smtClean="0">
                          <a:effectLst/>
                        </a:rPr>
                        <a:t>T37,5</a:t>
                      </a:r>
                      <a:r>
                        <a:rPr lang="nl-NL" sz="1400" b="1" dirty="0">
                          <a:effectLst/>
                        </a:rPr>
                        <a:t>. </a:t>
                      </a:r>
                      <a:r>
                        <a:rPr lang="nl-NL" sz="1400" b="1" dirty="0" smtClean="0">
                          <a:effectLst/>
                        </a:rPr>
                        <a:t>&gt; PC kan doorgaan.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2663387523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08:21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37,6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2570442865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10:01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37,7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PC-3 afgesloten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256100214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11:45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highlight>
                            <a:srgbClr val="FFFF00"/>
                          </a:highlight>
                        </a:rPr>
                        <a:t>Start PC-4.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326071555"/>
                  </a:ext>
                </a:extLst>
              </a:tr>
              <a:tr h="248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12:09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37,5, AF 16/min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596186364"/>
                  </a:ext>
                </a:extLst>
              </a:tr>
              <a:tr h="33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16:09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39,0, AF 20/min, </a:t>
                      </a:r>
                      <a:r>
                        <a:rPr lang="nl-NL" sz="1400" b="0" dirty="0" err="1" smtClean="0">
                          <a:effectLst/>
                        </a:rPr>
                        <a:t>sat</a:t>
                      </a:r>
                      <a:r>
                        <a:rPr lang="nl-NL" sz="1400" b="0" baseline="0" dirty="0" smtClean="0">
                          <a:effectLst/>
                        </a:rPr>
                        <a:t> 95%, </a:t>
                      </a:r>
                      <a:br>
                        <a:rPr lang="nl-NL" sz="1400" b="0" baseline="0" dirty="0" smtClean="0">
                          <a:effectLst/>
                        </a:rPr>
                      </a:br>
                      <a:r>
                        <a:rPr lang="nl-NL" sz="1400" b="0" baseline="0" dirty="0" smtClean="0">
                          <a:effectLst/>
                        </a:rPr>
                        <a:t>RR 123/68, HF 86/min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</a:rPr>
                        <a:t>PC-4 afgesloten. </a:t>
                      </a:r>
                      <a:r>
                        <a:rPr lang="nl-NL" sz="1400" b="1" dirty="0" err="1" smtClean="0">
                          <a:effectLst/>
                        </a:rPr>
                        <a:t>Packed</a:t>
                      </a:r>
                      <a:r>
                        <a:rPr lang="nl-NL" sz="1400" b="1" dirty="0" smtClean="0">
                          <a:effectLst/>
                        </a:rPr>
                        <a:t> </a:t>
                      </a:r>
                      <a:r>
                        <a:rPr lang="nl-NL" sz="1400" b="1" dirty="0" err="1">
                          <a:effectLst/>
                        </a:rPr>
                        <a:t>cell</a:t>
                      </a:r>
                      <a:r>
                        <a:rPr lang="nl-NL" sz="1400" b="1" dirty="0">
                          <a:effectLst/>
                        </a:rPr>
                        <a:t> naar lab.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961018689"/>
                  </a:ext>
                </a:extLst>
              </a:tr>
              <a:tr h="33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19:34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39,2, AF 28/min</a:t>
                      </a:r>
                      <a:r>
                        <a:rPr lang="nl-NL" sz="1400" b="0" dirty="0" smtClean="0">
                          <a:effectLst/>
                        </a:rPr>
                        <a:t>,</a:t>
                      </a:r>
                      <a:r>
                        <a:rPr lang="nl-NL" sz="1400" b="0" baseline="0" dirty="0" smtClean="0">
                          <a:effectLst/>
                        </a:rPr>
                        <a:t> </a:t>
                      </a:r>
                      <a:r>
                        <a:rPr lang="nl-NL" sz="1400" b="0" baseline="0" dirty="0" err="1" smtClean="0">
                          <a:effectLst/>
                        </a:rPr>
                        <a:t>sat</a:t>
                      </a:r>
                      <a:r>
                        <a:rPr lang="nl-NL" sz="1400" b="0" baseline="0" dirty="0" smtClean="0">
                          <a:effectLst/>
                        </a:rPr>
                        <a:t> 95%</a:t>
                      </a:r>
                      <a:br>
                        <a:rPr lang="nl-NL" sz="1400" b="0" baseline="0" dirty="0" smtClean="0">
                          <a:effectLst/>
                        </a:rPr>
                      </a:br>
                      <a:r>
                        <a:rPr lang="nl-NL" sz="1400" b="0" baseline="0" dirty="0" smtClean="0">
                          <a:effectLst/>
                        </a:rPr>
                        <a:t>RR 133/64, HF 97/min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Persisterend </a:t>
                      </a:r>
                      <a:r>
                        <a:rPr lang="nl-NL" sz="1400" dirty="0" smtClean="0">
                          <a:effectLst/>
                        </a:rPr>
                        <a:t>koorts</a:t>
                      </a:r>
                      <a:r>
                        <a:rPr lang="nl-NL" sz="1400" baseline="0" dirty="0" smtClean="0">
                          <a:effectLst/>
                        </a:rPr>
                        <a:t> + </a:t>
                      </a:r>
                      <a:r>
                        <a:rPr lang="nl-NL" sz="1400" baseline="0" dirty="0" err="1" smtClean="0">
                          <a:effectLst/>
                        </a:rPr>
                        <a:t>tachypneu</a:t>
                      </a:r>
                      <a:r>
                        <a:rPr lang="nl-NL" sz="1400" baseline="0" dirty="0" smtClean="0">
                          <a:effectLst/>
                        </a:rPr>
                        <a:t> </a:t>
                      </a:r>
                      <a:r>
                        <a:rPr lang="nl-NL" sz="1400" dirty="0" smtClean="0">
                          <a:effectLst/>
                        </a:rPr>
                        <a:t>DD </a:t>
                      </a:r>
                      <a:r>
                        <a:rPr lang="nl-NL" sz="1400" dirty="0" err="1" smtClean="0">
                          <a:effectLst/>
                        </a:rPr>
                        <a:t>overvulling</a:t>
                      </a:r>
                      <a:r>
                        <a:rPr lang="nl-NL" sz="1400" dirty="0" smtClean="0">
                          <a:effectLst/>
                        </a:rPr>
                        <a:t>/transfusiereactie/COVID</a:t>
                      </a:r>
                      <a:r>
                        <a:rPr lang="nl-NL" sz="1400" baseline="0" dirty="0" smtClean="0">
                          <a:effectLst/>
                        </a:rPr>
                        <a:t> &gt; </a:t>
                      </a:r>
                      <a:r>
                        <a:rPr lang="nl-NL" sz="1400" dirty="0">
                          <a:effectLst/>
                        </a:rPr>
                        <a:t/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b="1" dirty="0">
                          <a:effectLst/>
                        </a:rPr>
                        <a:t>CT-scan: geen COVID, wel overvulling: </a:t>
                      </a:r>
                      <a:r>
                        <a:rPr lang="nl-NL" sz="1400" b="1" dirty="0" err="1">
                          <a:effectLst/>
                        </a:rPr>
                        <a:t>Furo</a:t>
                      </a:r>
                      <a:r>
                        <a:rPr lang="nl-NL" sz="1400" b="1" dirty="0">
                          <a:effectLst/>
                        </a:rPr>
                        <a:t> 40 mg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797391582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22:50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38,9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2475043751"/>
                  </a:ext>
                </a:extLst>
              </a:tr>
              <a:tr h="484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3:14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38,8</a:t>
                      </a:r>
                      <a:r>
                        <a:rPr lang="nl-NL" sz="1400" dirty="0" smtClean="0">
                          <a:effectLst/>
                        </a:rPr>
                        <a:t>, AF 16/min, </a:t>
                      </a:r>
                      <a:r>
                        <a:rPr lang="nl-NL" sz="1400" dirty="0" err="1" smtClean="0">
                          <a:effectLst/>
                        </a:rPr>
                        <a:t>sat</a:t>
                      </a:r>
                      <a:r>
                        <a:rPr lang="nl-NL" sz="1400" dirty="0" smtClean="0">
                          <a:effectLst/>
                        </a:rPr>
                        <a:t> 95%,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 125/63,</a:t>
                      </a:r>
                      <a:r>
                        <a:rPr lang="nl-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HF 97/min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Persisterend </a:t>
                      </a:r>
                      <a:r>
                        <a:rPr lang="nl-NL" sz="1400" dirty="0" smtClean="0">
                          <a:effectLst/>
                        </a:rPr>
                        <a:t>koorts.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Bloedkweken </a:t>
                      </a:r>
                      <a:r>
                        <a:rPr lang="nl-NL" sz="1400" b="1" dirty="0" smtClean="0">
                          <a:effectLst/>
                        </a:rPr>
                        <a:t>afgenomen. Bij </a:t>
                      </a:r>
                      <a:r>
                        <a:rPr lang="nl-NL" sz="1400" b="1" dirty="0">
                          <a:effectLst/>
                        </a:rPr>
                        <a:t>goede kliniek: nog geen start AB. 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768291834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6:25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36,9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Koortsvrij. </a:t>
                      </a:r>
                      <a:r>
                        <a:rPr lang="nl-NL" sz="1400" b="1" dirty="0" err="1" smtClean="0">
                          <a:effectLst/>
                        </a:rPr>
                        <a:t>Hemolyselab</a:t>
                      </a:r>
                      <a:r>
                        <a:rPr lang="nl-NL" sz="1400" b="1" baseline="0" dirty="0" smtClean="0">
                          <a:effectLst/>
                        </a:rPr>
                        <a:t> afgenomen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667714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 err="1" smtClean="0"/>
              <a:t>iProva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-</a:t>
            </a:r>
            <a:r>
              <a:rPr lang="nl-NL" dirty="0"/>
              <a:t>Bloedproducten toediening van (Versie 7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-Transfusieformulier en transfusiereactieformulier</a:t>
            </a:r>
          </a:p>
          <a:p>
            <a:pPr marL="0" indent="0">
              <a:buNone/>
            </a:pPr>
            <a:endParaRPr lang="nl-NL" dirty="0"/>
          </a:p>
          <a:p>
            <a:pPr marL="0" indent="0"/>
            <a:r>
              <a:rPr lang="nl-NL" dirty="0" smtClean="0">
                <a:hlinkClick r:id="rId3"/>
              </a:rPr>
              <a:t> 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www.tripnet.nl/pages/nl/documents/TRIPdefinitiestransfusiereacties.pdf</a:t>
            </a:r>
            <a:endParaRPr lang="nl-NL" dirty="0" smtClean="0"/>
          </a:p>
          <a:p>
            <a:pPr marL="0" indent="0"/>
            <a:r>
              <a:rPr lang="nl-NL" dirty="0" smtClean="0">
                <a:hlinkClick r:id="rId4"/>
              </a:rPr>
              <a:t> https</a:t>
            </a:r>
            <a:r>
              <a:rPr lang="nl-NL" dirty="0">
                <a:hlinkClick r:id="rId4"/>
              </a:rPr>
              <a:t>://</a:t>
            </a:r>
            <a:r>
              <a:rPr lang="nl-NL" dirty="0" smtClean="0">
                <a:hlinkClick r:id="rId4"/>
              </a:rPr>
              <a:t>www.uptodate.com/contents/approach-to-the-patient-with-a-suspected-acute-transfusion-reaction?search=transfusion%20reaction&amp;source=search_result&amp;selectedTitle=1~150&amp;usage_type=default&amp;display_rank=1</a:t>
            </a:r>
            <a:endParaRPr lang="nl-NL" dirty="0" smtClean="0"/>
          </a:p>
          <a:p>
            <a:pPr marL="0" indent="0"/>
            <a:r>
              <a:rPr lang="nl-NL" dirty="0" smtClean="0">
                <a:hlinkClick r:id="rId5"/>
              </a:rPr>
              <a:t> http://epicurism.info/N/hematologie/hic.html#org20a9be8</a:t>
            </a:r>
            <a:r>
              <a:rPr lang="nl-NL" dirty="0" smtClean="0"/>
              <a:t> </a:t>
            </a:r>
          </a:p>
          <a:p>
            <a:pPr marL="0" indent="0"/>
            <a:r>
              <a:rPr lang="nl-NL" dirty="0" smtClean="0">
                <a:hlinkClick r:id="rId6"/>
              </a:rPr>
              <a:t> https://vademecum.hematologie.nl/artikelen/transfusiebeleid/transfusiereacties/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 smtClean="0"/>
              <a:t>Voorbeeldcasus</a:t>
            </a:r>
          </a:p>
          <a:p>
            <a:pPr>
              <a:buNone/>
            </a:pPr>
            <a:endParaRPr lang="nl-NL" sz="3600" dirty="0" smtClean="0"/>
          </a:p>
          <a:p>
            <a:pPr>
              <a:buNone/>
            </a:pPr>
            <a:r>
              <a:rPr lang="nl-NL" sz="3600" dirty="0" smtClean="0"/>
              <a:t>Acute transfusiereacties</a:t>
            </a:r>
            <a:endParaRPr lang="nl-NL" sz="3600" dirty="0"/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Aanbevelingen</a:t>
            </a:r>
          </a:p>
          <a:p>
            <a:pPr marL="0" indent="0">
              <a:buNone/>
            </a:pPr>
            <a:endParaRPr lang="nl-NL" sz="3600" dirty="0" smtClean="0"/>
          </a:p>
          <a:p>
            <a:pPr marL="0" indent="0">
              <a:buNone/>
            </a:pPr>
            <a:r>
              <a:rPr lang="nl-NL" sz="3600" dirty="0" smtClean="0"/>
              <a:t>Literatuur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Patiënt D. (72)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RvO: analyse macrocytaire anemie (3.3) </a:t>
            </a:r>
          </a:p>
          <a:p>
            <a:endParaRPr lang="nl-NL" dirty="0"/>
          </a:p>
          <a:p>
            <a:r>
              <a:rPr lang="nl-NL" dirty="0" smtClean="0"/>
              <a:t>VG: IDDM2, hypercholesterolemie, maart-2020: interstitieel longbeeld, spontaan verbeterd (</a:t>
            </a:r>
            <a:r>
              <a:rPr lang="nl-NL" dirty="0" err="1" smtClean="0"/>
              <a:t>wrs</a:t>
            </a:r>
            <a:r>
              <a:rPr lang="nl-NL" dirty="0" smtClean="0"/>
              <a:t> infectieus). </a:t>
            </a:r>
          </a:p>
          <a:p>
            <a:endParaRPr lang="nl-NL" dirty="0" smtClean="0"/>
          </a:p>
          <a:p>
            <a:r>
              <a:rPr lang="nl-NL" dirty="0" smtClean="0"/>
              <a:t>Bij opname: start 4 </a:t>
            </a:r>
            <a:r>
              <a:rPr lang="nl-NL" dirty="0" err="1" smtClean="0"/>
              <a:t>packed</a:t>
            </a:r>
            <a:r>
              <a:rPr lang="nl-NL" dirty="0" smtClean="0"/>
              <a:t> </a:t>
            </a:r>
            <a:r>
              <a:rPr lang="nl-NL" dirty="0" err="1" smtClean="0"/>
              <a:t>cells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Beloop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0303"/>
              </p:ext>
            </p:extLst>
          </p:nvPr>
        </p:nvGraphicFramePr>
        <p:xfrm>
          <a:off x="1508174" y="535616"/>
          <a:ext cx="9273308" cy="605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441">
                  <a:extLst>
                    <a:ext uri="{9D8B030D-6E8A-4147-A177-3AD203B41FA5}">
                      <a16:colId xmlns:a16="http://schemas.microsoft.com/office/drawing/2014/main" val="58123979"/>
                    </a:ext>
                  </a:extLst>
                </a:gridCol>
                <a:gridCol w="2308569">
                  <a:extLst>
                    <a:ext uri="{9D8B030D-6E8A-4147-A177-3AD203B41FA5}">
                      <a16:colId xmlns:a16="http://schemas.microsoft.com/office/drawing/2014/main" val="1053265673"/>
                    </a:ext>
                  </a:extLst>
                </a:gridCol>
                <a:gridCol w="5743298">
                  <a:extLst>
                    <a:ext uri="{9D8B030D-6E8A-4147-A177-3AD203B41FA5}">
                      <a16:colId xmlns:a16="http://schemas.microsoft.com/office/drawing/2014/main" val="3793185734"/>
                    </a:ext>
                  </a:extLst>
                </a:gridCol>
              </a:tblGrid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Tijd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Temperatuur + controles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Beleid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156572913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19:15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37,6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highlight>
                            <a:srgbClr val="FFFF00"/>
                          </a:highlight>
                        </a:rPr>
                        <a:t>Start PC-1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460656226"/>
                  </a:ext>
                </a:extLst>
              </a:tr>
              <a:tr h="491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20:26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T 39,0 + AF 28/min, </a:t>
                      </a:r>
                      <a:r>
                        <a:rPr lang="nl-NL" sz="1400" b="0" dirty="0" err="1" smtClean="0">
                          <a:effectLst/>
                        </a:rPr>
                        <a:t>sat</a:t>
                      </a:r>
                      <a:r>
                        <a:rPr lang="nl-NL" sz="1400" b="0" dirty="0" smtClean="0">
                          <a:effectLst/>
                        </a:rPr>
                        <a:t> 94%</a:t>
                      </a:r>
                      <a:r>
                        <a:rPr lang="nl-NL" sz="1400" b="1" dirty="0" smtClean="0">
                          <a:effectLst/>
                        </a:rPr>
                        <a:t/>
                      </a:r>
                      <a:br>
                        <a:rPr lang="nl-NL" sz="1400" b="1" dirty="0" smtClean="0">
                          <a:effectLst/>
                        </a:rPr>
                      </a:br>
                      <a:r>
                        <a:rPr lang="nl-NL" sz="1400" b="0" dirty="0" smtClean="0">
                          <a:effectLst/>
                        </a:rPr>
                        <a:t>RR 120/66,</a:t>
                      </a:r>
                      <a:r>
                        <a:rPr lang="nl-NL" sz="1400" b="0" baseline="0" dirty="0" smtClean="0">
                          <a:effectLst/>
                        </a:rPr>
                        <a:t> HF 98/min</a:t>
                      </a:r>
                      <a:endParaRPr lang="nl-N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PC </a:t>
                      </a:r>
                      <a:r>
                        <a:rPr lang="nl-NL" sz="1400" dirty="0">
                          <a:effectLst/>
                        </a:rPr>
                        <a:t>gestopt en </a:t>
                      </a:r>
                      <a:r>
                        <a:rPr lang="nl-NL" sz="1400" dirty="0" err="1">
                          <a:effectLst/>
                        </a:rPr>
                        <a:t>N</a:t>
                      </a:r>
                      <a:r>
                        <a:rPr lang="nl-NL" sz="1400" dirty="0" err="1" smtClean="0">
                          <a:effectLst/>
                        </a:rPr>
                        <a:t>acl</a:t>
                      </a:r>
                      <a:r>
                        <a:rPr lang="nl-NL" sz="1400" dirty="0" smtClean="0">
                          <a:effectLst/>
                        </a:rPr>
                        <a:t> </a:t>
                      </a:r>
                      <a:r>
                        <a:rPr lang="nl-NL" sz="1400" dirty="0">
                          <a:effectLst/>
                        </a:rPr>
                        <a:t>0,9% </a:t>
                      </a:r>
                      <a:r>
                        <a:rPr lang="nl-NL" sz="1400" dirty="0" smtClean="0">
                          <a:effectLst/>
                        </a:rPr>
                        <a:t>aangehangen</a:t>
                      </a:r>
                      <a:r>
                        <a:rPr lang="nl-NL" sz="1400" dirty="0">
                          <a:effectLst/>
                        </a:rPr>
                        <a:t>, arts gebeld: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Transfusie langzamer: 2h &gt; </a:t>
                      </a:r>
                      <a:r>
                        <a:rPr lang="nl-NL" sz="1400" b="1" dirty="0" smtClean="0">
                          <a:effectLst/>
                        </a:rPr>
                        <a:t>3h, Contact bij &gt;2 graden/KR/achteruitgang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760030224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21:50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T 39,0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PC-1</a:t>
                      </a:r>
                      <a:r>
                        <a:rPr lang="nl-NL" sz="1400" baseline="0" dirty="0" smtClean="0">
                          <a:effectLst/>
                        </a:rPr>
                        <a:t> afgesloten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749234727"/>
                  </a:ext>
                </a:extLst>
              </a:tr>
              <a:tr h="244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22:45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T 37,9, </a:t>
                      </a:r>
                      <a:r>
                        <a:rPr lang="nl-NL" sz="1400" b="1" dirty="0" smtClean="0">
                          <a:effectLst/>
                        </a:rPr>
                        <a:t>AF 20/min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highlight>
                            <a:srgbClr val="FFFF00"/>
                          </a:highlight>
                        </a:rPr>
                        <a:t>Start PC-2.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b="1" dirty="0" smtClean="0">
                          <a:effectLst/>
                        </a:rPr>
                        <a:t>Transfusie </a:t>
                      </a:r>
                      <a:r>
                        <a:rPr lang="nl-NL" sz="1400" b="1" dirty="0">
                          <a:effectLst/>
                        </a:rPr>
                        <a:t>langzamer </a:t>
                      </a:r>
                      <a:r>
                        <a:rPr lang="nl-NL" sz="1400" b="1" dirty="0" smtClean="0">
                          <a:effectLst/>
                        </a:rPr>
                        <a:t>3h&gt;4h.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605015422"/>
                  </a:ext>
                </a:extLst>
              </a:tr>
              <a:tr h="147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23:37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37,9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507676392"/>
                  </a:ext>
                </a:extLst>
              </a:tr>
              <a:tr h="31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02:54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37,9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880153749"/>
                  </a:ext>
                </a:extLst>
              </a:tr>
              <a:tr h="96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03:45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38,4</a:t>
                      </a:r>
                      <a:r>
                        <a:rPr lang="nl-NL" sz="1400" dirty="0" smtClean="0">
                          <a:effectLst/>
                        </a:rPr>
                        <a:t>, AF</a:t>
                      </a:r>
                      <a:r>
                        <a:rPr lang="nl-NL" sz="1400" baseline="0" dirty="0" smtClean="0">
                          <a:effectLst/>
                        </a:rPr>
                        <a:t> 16/min, </a:t>
                      </a:r>
                      <a:r>
                        <a:rPr lang="nl-NL" sz="1400" baseline="0" dirty="0" err="1" smtClean="0">
                          <a:effectLst/>
                        </a:rPr>
                        <a:t>Sat</a:t>
                      </a:r>
                      <a:r>
                        <a:rPr lang="nl-NL" sz="1400" baseline="0" dirty="0" smtClean="0">
                          <a:effectLst/>
                        </a:rPr>
                        <a:t> 96%</a:t>
                      </a:r>
                      <a:br>
                        <a:rPr lang="nl-NL" sz="1400" baseline="0" dirty="0" smtClean="0">
                          <a:effectLst/>
                        </a:rPr>
                      </a:br>
                      <a:r>
                        <a:rPr lang="nl-NL" sz="1400" baseline="0" dirty="0" smtClean="0">
                          <a:effectLst/>
                        </a:rPr>
                        <a:t>RR 117/62, HF 95/min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2</a:t>
                      </a:r>
                      <a:r>
                        <a:rPr lang="nl-NL" sz="1400" baseline="30000" dirty="0">
                          <a:effectLst/>
                        </a:rPr>
                        <a:t>e</a:t>
                      </a:r>
                      <a:r>
                        <a:rPr lang="nl-NL" sz="1400" dirty="0">
                          <a:effectLst/>
                        </a:rPr>
                        <a:t> PC afgesloten. </a:t>
                      </a:r>
                      <a:r>
                        <a:rPr lang="nl-NL" sz="1400" b="1" dirty="0" err="1" smtClean="0">
                          <a:effectLst/>
                        </a:rPr>
                        <a:t>Furo</a:t>
                      </a:r>
                      <a:r>
                        <a:rPr lang="nl-NL" sz="1400" b="1" dirty="0" smtClean="0">
                          <a:effectLst/>
                        </a:rPr>
                        <a:t> </a:t>
                      </a:r>
                      <a:r>
                        <a:rPr lang="nl-NL" sz="1400" b="1" dirty="0">
                          <a:effectLst/>
                        </a:rPr>
                        <a:t>20mg gegeven.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 + 1 uur rust: expectatief voor temp.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Indien temp &lt;38,5 mag 3e PC gegeven </a:t>
                      </a:r>
                      <a:r>
                        <a:rPr lang="nl-NL" sz="1400" dirty="0" smtClean="0">
                          <a:effectLst/>
                        </a:rPr>
                        <a:t>worden + na 10 min &lt;39: doorgaan. </a:t>
                      </a:r>
                      <a:r>
                        <a:rPr lang="nl-NL" sz="1400" b="1" dirty="0" err="1" smtClean="0">
                          <a:effectLst/>
                        </a:rPr>
                        <a:t>Transufiereactie</a:t>
                      </a:r>
                      <a:r>
                        <a:rPr lang="nl-NL" sz="1400" b="1" dirty="0" smtClean="0">
                          <a:effectLst/>
                        </a:rPr>
                        <a:t> </a:t>
                      </a:r>
                      <a:r>
                        <a:rPr lang="nl-NL" sz="1400" b="1" dirty="0">
                          <a:effectLst/>
                        </a:rPr>
                        <a:t>formulier ingevuld</a:t>
                      </a:r>
                      <a:r>
                        <a:rPr lang="nl-NL" sz="1400" b="1" dirty="0" smtClean="0">
                          <a:effectLst/>
                        </a:rPr>
                        <a:t>. (geen AO ingezet)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942416957"/>
                  </a:ext>
                </a:extLst>
              </a:tr>
              <a:tr h="33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5:15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37,4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highlight>
                            <a:srgbClr val="FFFF00"/>
                          </a:highlight>
                        </a:rPr>
                        <a:t>Start </a:t>
                      </a:r>
                      <a:r>
                        <a:rPr lang="nl-NL" sz="1400" dirty="0" smtClean="0">
                          <a:effectLst/>
                          <a:highlight>
                            <a:srgbClr val="FFFF00"/>
                          </a:highlight>
                        </a:rPr>
                        <a:t>PC-3.</a:t>
                      </a:r>
                      <a:r>
                        <a:rPr lang="nl-NL" sz="1400" dirty="0" smtClean="0">
                          <a:effectLst/>
                        </a:rPr>
                        <a:t> </a:t>
                      </a:r>
                      <a:br>
                        <a:rPr lang="nl-NL" sz="1400" dirty="0" smtClean="0">
                          <a:effectLst/>
                        </a:rPr>
                      </a:br>
                      <a:r>
                        <a:rPr lang="nl-NL" sz="1400" b="1" dirty="0" err="1" smtClean="0">
                          <a:effectLst/>
                        </a:rPr>
                        <a:t>Herevalatie</a:t>
                      </a:r>
                      <a:r>
                        <a:rPr lang="nl-NL" sz="1400" b="1" baseline="0" dirty="0" smtClean="0">
                          <a:effectLst/>
                        </a:rPr>
                        <a:t> na </a:t>
                      </a:r>
                      <a:r>
                        <a:rPr lang="nl-NL" sz="1400" b="1" dirty="0" smtClean="0">
                          <a:effectLst/>
                        </a:rPr>
                        <a:t>10 </a:t>
                      </a:r>
                      <a:r>
                        <a:rPr lang="nl-NL" sz="1400" b="1" dirty="0">
                          <a:effectLst/>
                        </a:rPr>
                        <a:t>minuten: </a:t>
                      </a:r>
                      <a:r>
                        <a:rPr lang="nl-NL" sz="1400" b="1" dirty="0" smtClean="0">
                          <a:effectLst/>
                        </a:rPr>
                        <a:t>T37,5</a:t>
                      </a:r>
                      <a:r>
                        <a:rPr lang="nl-NL" sz="1400" b="1" dirty="0">
                          <a:effectLst/>
                        </a:rPr>
                        <a:t>. </a:t>
                      </a:r>
                      <a:r>
                        <a:rPr lang="nl-NL" sz="1400" b="1" dirty="0" smtClean="0">
                          <a:effectLst/>
                        </a:rPr>
                        <a:t>&gt; PC kan doorgaan.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2663387523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08:21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37,6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2570442865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10:01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37,7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PC-3 afgesloten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256100214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11:45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highlight>
                            <a:srgbClr val="FFFF00"/>
                          </a:highlight>
                        </a:rPr>
                        <a:t>Start PC-4.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326071555"/>
                  </a:ext>
                </a:extLst>
              </a:tr>
              <a:tr h="248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12:09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37,5, AF 16/min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1596186364"/>
                  </a:ext>
                </a:extLst>
              </a:tr>
              <a:tr h="33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16:09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39,0, AF 20/min, </a:t>
                      </a:r>
                      <a:r>
                        <a:rPr lang="nl-NL" sz="1400" b="0" dirty="0" err="1" smtClean="0">
                          <a:effectLst/>
                        </a:rPr>
                        <a:t>sat</a:t>
                      </a:r>
                      <a:r>
                        <a:rPr lang="nl-NL" sz="1400" b="0" baseline="0" dirty="0" smtClean="0">
                          <a:effectLst/>
                        </a:rPr>
                        <a:t> 95%, </a:t>
                      </a:r>
                      <a:br>
                        <a:rPr lang="nl-NL" sz="1400" b="0" baseline="0" dirty="0" smtClean="0">
                          <a:effectLst/>
                        </a:rPr>
                      </a:br>
                      <a:r>
                        <a:rPr lang="nl-NL" sz="1400" b="0" baseline="0" dirty="0" smtClean="0">
                          <a:effectLst/>
                        </a:rPr>
                        <a:t>RR 123/68, HF 86/min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</a:rPr>
                        <a:t>PC-4 afgesloten. </a:t>
                      </a:r>
                      <a:r>
                        <a:rPr lang="nl-NL" sz="1400" b="1" dirty="0" err="1" smtClean="0">
                          <a:effectLst/>
                        </a:rPr>
                        <a:t>Packed</a:t>
                      </a:r>
                      <a:r>
                        <a:rPr lang="nl-NL" sz="1400" b="1" dirty="0" smtClean="0">
                          <a:effectLst/>
                        </a:rPr>
                        <a:t> </a:t>
                      </a:r>
                      <a:r>
                        <a:rPr lang="nl-NL" sz="1400" b="1" dirty="0" err="1">
                          <a:effectLst/>
                        </a:rPr>
                        <a:t>cell</a:t>
                      </a:r>
                      <a:r>
                        <a:rPr lang="nl-NL" sz="1400" b="1" dirty="0">
                          <a:effectLst/>
                        </a:rPr>
                        <a:t> naar lab.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961018689"/>
                  </a:ext>
                </a:extLst>
              </a:tr>
              <a:tr h="337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19:34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39,2, AF 28/min</a:t>
                      </a:r>
                      <a:r>
                        <a:rPr lang="nl-NL" sz="1400" b="0" dirty="0" smtClean="0">
                          <a:effectLst/>
                        </a:rPr>
                        <a:t>,</a:t>
                      </a:r>
                      <a:r>
                        <a:rPr lang="nl-NL" sz="1400" b="0" baseline="0" dirty="0" smtClean="0">
                          <a:effectLst/>
                        </a:rPr>
                        <a:t> </a:t>
                      </a:r>
                      <a:r>
                        <a:rPr lang="nl-NL" sz="1400" b="0" baseline="0" dirty="0" err="1" smtClean="0">
                          <a:effectLst/>
                        </a:rPr>
                        <a:t>sat</a:t>
                      </a:r>
                      <a:r>
                        <a:rPr lang="nl-NL" sz="1400" b="0" baseline="0" dirty="0" smtClean="0">
                          <a:effectLst/>
                        </a:rPr>
                        <a:t> 95%</a:t>
                      </a:r>
                      <a:br>
                        <a:rPr lang="nl-NL" sz="1400" b="0" baseline="0" dirty="0" smtClean="0">
                          <a:effectLst/>
                        </a:rPr>
                      </a:br>
                      <a:r>
                        <a:rPr lang="nl-NL" sz="1400" b="0" baseline="0" dirty="0" smtClean="0">
                          <a:effectLst/>
                        </a:rPr>
                        <a:t>RR 133/64, HF 97/min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Persisterend </a:t>
                      </a:r>
                      <a:r>
                        <a:rPr lang="nl-NL" sz="1400" dirty="0" smtClean="0">
                          <a:effectLst/>
                        </a:rPr>
                        <a:t>koorts</a:t>
                      </a:r>
                      <a:r>
                        <a:rPr lang="nl-NL" sz="1400" baseline="0" dirty="0" smtClean="0">
                          <a:effectLst/>
                        </a:rPr>
                        <a:t> + </a:t>
                      </a:r>
                      <a:r>
                        <a:rPr lang="nl-NL" sz="1400" baseline="0" dirty="0" err="1" smtClean="0">
                          <a:effectLst/>
                        </a:rPr>
                        <a:t>tachypneu</a:t>
                      </a:r>
                      <a:r>
                        <a:rPr lang="nl-NL" sz="1400" baseline="0" dirty="0" smtClean="0">
                          <a:effectLst/>
                        </a:rPr>
                        <a:t> </a:t>
                      </a:r>
                      <a:r>
                        <a:rPr lang="nl-NL" sz="1400" dirty="0" smtClean="0">
                          <a:effectLst/>
                        </a:rPr>
                        <a:t>DD </a:t>
                      </a:r>
                      <a:r>
                        <a:rPr lang="nl-NL" sz="1400" dirty="0" err="1" smtClean="0">
                          <a:effectLst/>
                        </a:rPr>
                        <a:t>overvulling</a:t>
                      </a:r>
                      <a:r>
                        <a:rPr lang="nl-NL" sz="1400" dirty="0" smtClean="0">
                          <a:effectLst/>
                        </a:rPr>
                        <a:t>/transfusiereactie/COVID</a:t>
                      </a:r>
                      <a:r>
                        <a:rPr lang="nl-NL" sz="1400" baseline="0" dirty="0" smtClean="0">
                          <a:effectLst/>
                        </a:rPr>
                        <a:t> &gt; </a:t>
                      </a:r>
                      <a:r>
                        <a:rPr lang="nl-NL" sz="1400" dirty="0">
                          <a:effectLst/>
                        </a:rPr>
                        <a:t/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b="1" dirty="0">
                          <a:effectLst/>
                        </a:rPr>
                        <a:t>CT-scan: geen COVID, wel overvulling: </a:t>
                      </a:r>
                      <a:r>
                        <a:rPr lang="nl-NL" sz="1400" b="1" dirty="0" err="1">
                          <a:effectLst/>
                        </a:rPr>
                        <a:t>Furo</a:t>
                      </a:r>
                      <a:r>
                        <a:rPr lang="nl-NL" sz="1400" b="1" dirty="0">
                          <a:effectLst/>
                        </a:rPr>
                        <a:t> 40 mg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797391582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22:50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38,9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2475043751"/>
                  </a:ext>
                </a:extLst>
              </a:tr>
              <a:tr h="484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3:14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effectLst/>
                        </a:rPr>
                        <a:t>38,8</a:t>
                      </a:r>
                      <a:r>
                        <a:rPr lang="nl-NL" sz="1400" dirty="0" smtClean="0">
                          <a:effectLst/>
                        </a:rPr>
                        <a:t>, AF 16/min, </a:t>
                      </a:r>
                      <a:r>
                        <a:rPr lang="nl-NL" sz="1400" dirty="0" err="1" smtClean="0">
                          <a:effectLst/>
                        </a:rPr>
                        <a:t>sat</a:t>
                      </a:r>
                      <a:r>
                        <a:rPr lang="nl-NL" sz="1400" dirty="0" smtClean="0">
                          <a:effectLst/>
                        </a:rPr>
                        <a:t> 95%,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 125/63,</a:t>
                      </a:r>
                      <a:r>
                        <a:rPr lang="nl-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HF 97/min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Persisterend </a:t>
                      </a:r>
                      <a:r>
                        <a:rPr lang="nl-NL" sz="1400" dirty="0" smtClean="0">
                          <a:effectLst/>
                        </a:rPr>
                        <a:t>koorts.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Bloedkweken </a:t>
                      </a:r>
                      <a:r>
                        <a:rPr lang="nl-NL" sz="1400" b="1" dirty="0" smtClean="0">
                          <a:effectLst/>
                        </a:rPr>
                        <a:t>afgenomen. Bij </a:t>
                      </a:r>
                      <a:r>
                        <a:rPr lang="nl-NL" sz="1400" b="1" dirty="0">
                          <a:effectLst/>
                        </a:rPr>
                        <a:t>goede kliniek: nog geen start AB. 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768291834"/>
                  </a:ext>
                </a:extLst>
              </a:tr>
              <a:tr h="16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6:25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36,9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Koortsvrij. </a:t>
                      </a:r>
                      <a:r>
                        <a:rPr lang="nl-NL" sz="1400" b="1" dirty="0" err="1" smtClean="0">
                          <a:effectLst/>
                        </a:rPr>
                        <a:t>Hemolyselab</a:t>
                      </a:r>
                      <a:r>
                        <a:rPr lang="nl-NL" sz="1400" b="1" baseline="0" dirty="0" smtClean="0">
                          <a:effectLst/>
                        </a:rPr>
                        <a:t> afgenomen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/>
                </a:tc>
                <a:extLst>
                  <a:ext uri="{0D108BD9-81ED-4DB2-BD59-A6C34878D82A}">
                    <a16:rowId xmlns:a16="http://schemas.microsoft.com/office/drawing/2014/main" val="3667714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bij ontslag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Labanalyse</a:t>
            </a:r>
          </a:p>
          <a:p>
            <a:pPr lvl="1"/>
            <a:r>
              <a:rPr lang="nl-NL" dirty="0" smtClean="0"/>
              <a:t>Matige opbrengst: </a:t>
            </a:r>
            <a:r>
              <a:rPr lang="nl-NL" dirty="0" err="1" smtClean="0"/>
              <a:t>Hb</a:t>
            </a:r>
            <a:r>
              <a:rPr lang="nl-NL" dirty="0" smtClean="0"/>
              <a:t> +1.6</a:t>
            </a:r>
          </a:p>
          <a:p>
            <a:pPr lvl="1"/>
            <a:r>
              <a:rPr lang="nl-NL" dirty="0" err="1" smtClean="0"/>
              <a:t>Hapto</a:t>
            </a:r>
            <a:r>
              <a:rPr lang="nl-NL" dirty="0" smtClean="0"/>
              <a:t> 2.51, LDH/</a:t>
            </a:r>
            <a:r>
              <a:rPr lang="nl-NL" dirty="0" err="1" smtClean="0"/>
              <a:t>bili</a:t>
            </a:r>
            <a:r>
              <a:rPr lang="nl-NL" dirty="0" smtClean="0"/>
              <a:t> stabiel, dir. </a:t>
            </a:r>
            <a:r>
              <a:rPr lang="nl-NL" dirty="0" err="1" smtClean="0"/>
              <a:t>Anti-GT</a:t>
            </a:r>
            <a:r>
              <a:rPr lang="nl-NL" dirty="0" smtClean="0"/>
              <a:t>: negatief</a:t>
            </a:r>
          </a:p>
          <a:p>
            <a:pPr lvl="1"/>
            <a:r>
              <a:rPr lang="nl-NL" dirty="0" smtClean="0"/>
              <a:t>BK: negatief en 2x CNS</a:t>
            </a:r>
          </a:p>
          <a:p>
            <a:endParaRPr lang="nl-NL" dirty="0" smtClean="0"/>
          </a:p>
          <a:p>
            <a:r>
              <a:rPr lang="nl-NL" dirty="0" smtClean="0"/>
              <a:t>Conclusie bij ontslag: </a:t>
            </a:r>
          </a:p>
          <a:p>
            <a:pPr lvl="1"/>
            <a:r>
              <a:rPr lang="nl-NL" dirty="0" smtClean="0"/>
              <a:t>Koorts + (Verergering pre-existente) dyspneu</a:t>
            </a:r>
          </a:p>
          <a:p>
            <a:pPr lvl="1"/>
            <a:r>
              <a:rPr lang="nl-NL" dirty="0" smtClean="0"/>
              <a:t>Geen </a:t>
            </a:r>
            <a:r>
              <a:rPr lang="nl-NL" dirty="0" err="1" smtClean="0"/>
              <a:t>hemolyse</a:t>
            </a:r>
            <a:r>
              <a:rPr lang="nl-NL" dirty="0" smtClean="0"/>
              <a:t>. </a:t>
            </a:r>
            <a:r>
              <a:rPr lang="nl-NL" dirty="0" err="1" smtClean="0"/>
              <a:t>Overvulling</a:t>
            </a:r>
            <a:r>
              <a:rPr lang="nl-NL" dirty="0" smtClean="0"/>
              <a:t> + milde koortsreactie? </a:t>
            </a:r>
            <a:endParaRPr lang="nl-NL" dirty="0"/>
          </a:p>
          <a:p>
            <a:pPr>
              <a:buNone/>
            </a:pPr>
            <a:endParaRPr lang="nl-NL" dirty="0"/>
          </a:p>
          <a:p>
            <a:r>
              <a:rPr lang="nl-NL" dirty="0" smtClean="0"/>
              <a:t>Decursus beenmergbiopt: AML, vermoedelijk vanuit MDS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Transfusiereactie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Acuut (&lt;15 </a:t>
            </a:r>
            <a:r>
              <a:rPr lang="nl-NL" b="1" dirty="0" err="1" smtClean="0"/>
              <a:t>min-uren</a:t>
            </a:r>
            <a:r>
              <a:rPr lang="nl-NL" b="1" dirty="0" smtClean="0"/>
              <a:t>)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Delayed</a:t>
            </a:r>
            <a:r>
              <a:rPr lang="nl-NL" dirty="0" smtClean="0"/>
              <a:t> (</a:t>
            </a:r>
            <a:r>
              <a:rPr lang="nl-NL" dirty="0" err="1" smtClean="0"/>
              <a:t>dagen-weken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Ernst: mild tot ernstig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Complicerende factoren</a:t>
            </a:r>
          </a:p>
          <a:p>
            <a:pPr lvl="1"/>
            <a:r>
              <a:rPr lang="nl-NL" dirty="0" smtClean="0"/>
              <a:t>Aspecifiek symptomen (temp, RR, </a:t>
            </a:r>
            <a:r>
              <a:rPr lang="nl-NL" dirty="0" err="1" smtClean="0"/>
              <a:t>dyspneu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Maskerende onderliggende aandoening</a:t>
            </a:r>
          </a:p>
          <a:p>
            <a:pPr lvl="1"/>
            <a:r>
              <a:rPr lang="nl-NL" dirty="0" err="1" smtClean="0"/>
              <a:t>Subfebriel</a:t>
            </a:r>
            <a:r>
              <a:rPr lang="nl-NL" dirty="0" smtClean="0"/>
              <a:t>/koorts bij aanvang transfusie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Incidentie acute reacties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sz="3300" dirty="0" smtClean="0"/>
              <a:t>Meest voorkomend</a:t>
            </a:r>
          </a:p>
          <a:p>
            <a:pPr lvl="1"/>
            <a:r>
              <a:rPr lang="nl-NL" sz="2800" dirty="0" err="1" smtClean="0"/>
              <a:t>Niet-hemolytische</a:t>
            </a:r>
            <a:r>
              <a:rPr lang="nl-NL" sz="2800" dirty="0" smtClean="0"/>
              <a:t> transfusiereactie (0.1-1%)</a:t>
            </a:r>
          </a:p>
          <a:p>
            <a:pPr lvl="1"/>
            <a:r>
              <a:rPr lang="nl-NL" sz="2800" dirty="0" err="1" smtClean="0"/>
              <a:t>Overvulling</a:t>
            </a:r>
            <a:r>
              <a:rPr lang="nl-NL" sz="2800" dirty="0" smtClean="0"/>
              <a:t> (&lt;1%, </a:t>
            </a:r>
            <a:r>
              <a:rPr lang="nl-NL" sz="2800" dirty="0" err="1" smtClean="0"/>
              <a:t>wrs</a:t>
            </a:r>
            <a:r>
              <a:rPr lang="nl-NL" sz="2800" dirty="0" smtClean="0"/>
              <a:t> onderrapportage)</a:t>
            </a:r>
          </a:p>
          <a:p>
            <a:pPr lvl="1"/>
            <a:r>
              <a:rPr lang="nl-NL" sz="2800" dirty="0" err="1" smtClean="0"/>
              <a:t>Urticaria</a:t>
            </a:r>
            <a:r>
              <a:rPr lang="nl-NL" sz="2800" dirty="0" smtClean="0"/>
              <a:t> (1-3%)</a:t>
            </a:r>
          </a:p>
          <a:p>
            <a:endParaRPr lang="nl-NL" dirty="0" smtClean="0"/>
          </a:p>
          <a:p>
            <a:pPr>
              <a:buNone/>
            </a:pPr>
            <a:r>
              <a:rPr lang="nl-NL" sz="3300" dirty="0" smtClean="0"/>
              <a:t>Zeldzaam</a:t>
            </a:r>
          </a:p>
          <a:p>
            <a:pPr lvl="1"/>
            <a:r>
              <a:rPr lang="nl-NL" sz="2800" dirty="0" err="1" smtClean="0"/>
              <a:t>Anafylaxie</a:t>
            </a:r>
            <a:r>
              <a:rPr lang="nl-NL" sz="2800" dirty="0" smtClean="0"/>
              <a:t> (0.02-0.05%)</a:t>
            </a:r>
          </a:p>
          <a:p>
            <a:pPr lvl="1"/>
            <a:r>
              <a:rPr lang="nl-NL" sz="2800" dirty="0" smtClean="0"/>
              <a:t>Sepsis (&lt;0.01%)</a:t>
            </a:r>
          </a:p>
          <a:p>
            <a:pPr lvl="1"/>
            <a:r>
              <a:rPr lang="nl-NL" sz="2800" dirty="0" smtClean="0"/>
              <a:t>Acute </a:t>
            </a:r>
            <a:r>
              <a:rPr lang="nl-NL" sz="2800" dirty="0" err="1" smtClean="0"/>
              <a:t>hemolytische</a:t>
            </a:r>
            <a:r>
              <a:rPr lang="nl-NL" sz="2800" dirty="0" smtClean="0"/>
              <a:t> transfusiereactie (&lt;0.01%)</a:t>
            </a:r>
          </a:p>
          <a:p>
            <a:pPr lvl="1"/>
            <a:r>
              <a:rPr lang="nl-NL" sz="2800" dirty="0" smtClean="0"/>
              <a:t>TRALI &lt;0.01%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84272" y="6334780"/>
            <a:ext cx="810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https://www.uptodate.com/contents/approach-to-the-patient-with-a-suspected-acute-transfusion-reaction?csi=2b97bc6b-c0f6-4853-ba45-4b9bb946465a&amp;source=contentShare</a:t>
            </a:r>
            <a:endParaRPr lang="nl-NL" dirty="0">
              <a:solidFill>
                <a:srgbClr val="E48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TRIP definities (1), acute reacties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err="1" smtClean="0"/>
              <a:t>Niet-hemolytische</a:t>
            </a:r>
            <a:r>
              <a:rPr lang="nl-NL" dirty="0" smtClean="0"/>
              <a:t> transfusiereactie (NHTR)</a:t>
            </a:r>
          </a:p>
          <a:p>
            <a:pPr lvl="1"/>
            <a:r>
              <a:rPr lang="nl-NL" dirty="0" smtClean="0"/>
              <a:t>Tijdens of ≤2h na transfusie met normalisering ≤24h</a:t>
            </a:r>
          </a:p>
          <a:p>
            <a:pPr lvl="1"/>
            <a:r>
              <a:rPr lang="nl-NL" dirty="0" smtClean="0"/>
              <a:t>Mild (1-2 ˚C) of matig/ernstig (≥2 ˚C / KR)</a:t>
            </a:r>
          </a:p>
          <a:p>
            <a:pPr lvl="1"/>
            <a:r>
              <a:rPr lang="nl-NL" dirty="0" err="1" smtClean="0"/>
              <a:t>Cytokines</a:t>
            </a:r>
            <a:r>
              <a:rPr lang="nl-NL" dirty="0" smtClean="0"/>
              <a:t> in bloedproduct</a:t>
            </a:r>
          </a:p>
          <a:p>
            <a:pPr lvl="1"/>
            <a:r>
              <a:rPr lang="nl-NL" dirty="0" smtClean="0"/>
              <a:t>Uitsluitdiagnose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>
              <a:buNone/>
            </a:pPr>
            <a:r>
              <a:rPr lang="nl-NL" dirty="0" smtClean="0"/>
              <a:t>Volume overbelasting </a:t>
            </a:r>
          </a:p>
          <a:p>
            <a:pPr lvl="1"/>
            <a:r>
              <a:rPr lang="nl-NL" dirty="0" smtClean="0"/>
              <a:t>Tijdens of ≤6h na transfusie</a:t>
            </a:r>
          </a:p>
          <a:p>
            <a:pPr lvl="1"/>
            <a:r>
              <a:rPr lang="nl-NL" dirty="0" err="1" smtClean="0"/>
              <a:t>Dyspneu</a:t>
            </a:r>
            <a:r>
              <a:rPr lang="nl-NL" dirty="0" smtClean="0"/>
              <a:t>, </a:t>
            </a:r>
            <a:r>
              <a:rPr lang="nl-NL" dirty="0" err="1" smtClean="0"/>
              <a:t>orthopneu</a:t>
            </a:r>
            <a:r>
              <a:rPr lang="nl-NL" dirty="0" smtClean="0"/>
              <a:t>, tachycardie, verhoogde CVD</a:t>
            </a:r>
          </a:p>
          <a:p>
            <a:pPr lvl="1"/>
            <a:r>
              <a:rPr lang="nl-NL" dirty="0" err="1" smtClean="0"/>
              <a:t>X-thorax</a:t>
            </a:r>
            <a:r>
              <a:rPr lang="nl-NL" dirty="0" smtClean="0"/>
              <a:t>: </a:t>
            </a:r>
            <a:r>
              <a:rPr lang="nl-NL" dirty="0" err="1" smtClean="0"/>
              <a:t>overvulling</a:t>
            </a:r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sp>
        <p:nvSpPr>
          <p:cNvPr id="6" name="Tekstvak 4"/>
          <p:cNvSpPr txBox="1"/>
          <p:nvPr/>
        </p:nvSpPr>
        <p:spPr>
          <a:xfrm>
            <a:off x="5086351" y="6286381"/>
            <a:ext cx="7296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https://www.tripnet.nl/pages/nl/documents/TRIPdefinitiestransfusiereacties.pdf</a:t>
            </a:r>
          </a:p>
          <a:p>
            <a:r>
              <a:rPr lang="nl-NL" sz="1400" i="1" dirty="0" smtClean="0"/>
              <a:t>https://www.startpuntradiologie.nl/coschappen/spoedeisende-hulp/thorax/x-thorax/index.html</a:t>
            </a:r>
            <a:endParaRPr lang="nl-NL" sz="1400" i="1" dirty="0"/>
          </a:p>
          <a:p>
            <a:endParaRPr lang="nl-NL" dirty="0">
              <a:solidFill>
                <a:srgbClr val="E48E39"/>
              </a:solidFill>
            </a:endParaRPr>
          </a:p>
        </p:txBody>
      </p:sp>
      <p:pic>
        <p:nvPicPr>
          <p:cNvPr id="25602" name="Picture 2" descr="Coschappen - Startpuntradiologie.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900" y="217715"/>
            <a:ext cx="5753100" cy="6118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TRIP definities (2), acute reacties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Acute </a:t>
            </a:r>
            <a:r>
              <a:rPr lang="nl-NL" dirty="0" err="1" smtClean="0"/>
              <a:t>hemolytische</a:t>
            </a:r>
            <a:r>
              <a:rPr lang="nl-NL" dirty="0" smtClean="0"/>
              <a:t> transfusiereactie (AHTR)</a:t>
            </a:r>
          </a:p>
          <a:p>
            <a:pPr lvl="1"/>
            <a:r>
              <a:rPr lang="nl-NL" dirty="0" smtClean="0"/>
              <a:t>Binnen minuten tot ≤24h na transfusie</a:t>
            </a:r>
          </a:p>
          <a:p>
            <a:pPr lvl="1"/>
            <a:r>
              <a:rPr lang="nl-NL" dirty="0" smtClean="0"/>
              <a:t>koorts/KR, RR daling ≥ 20 </a:t>
            </a:r>
            <a:r>
              <a:rPr lang="nl-NL" dirty="0" err="1" smtClean="0"/>
              <a:t>mmHg</a:t>
            </a:r>
            <a:endParaRPr lang="nl-NL" dirty="0" smtClean="0"/>
          </a:p>
          <a:p>
            <a:pPr lvl="1"/>
            <a:r>
              <a:rPr lang="nl-NL" dirty="0" smtClean="0"/>
              <a:t>N+,V+, flank-/rugpijn, donkere/rode urine</a:t>
            </a:r>
          </a:p>
          <a:p>
            <a:pPr lvl="1"/>
            <a:r>
              <a:rPr lang="nl-NL" dirty="0" smtClean="0"/>
              <a:t>Geringe / geen </a:t>
            </a:r>
            <a:r>
              <a:rPr lang="nl-NL" dirty="0" err="1" smtClean="0"/>
              <a:t>Hb</a:t>
            </a:r>
            <a:r>
              <a:rPr lang="nl-NL" dirty="0" smtClean="0"/>
              <a:t> stijging, biochemische tekenen van </a:t>
            </a:r>
            <a:r>
              <a:rPr lang="nl-NL" dirty="0" err="1" smtClean="0"/>
              <a:t>hemolyse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err="1" smtClean="0"/>
              <a:t>Transfusion-related</a:t>
            </a:r>
            <a:r>
              <a:rPr lang="nl-NL" dirty="0" smtClean="0"/>
              <a:t> acute </a:t>
            </a:r>
            <a:r>
              <a:rPr lang="nl-NL" dirty="0" err="1" smtClean="0"/>
              <a:t>lung</a:t>
            </a:r>
            <a:r>
              <a:rPr lang="nl-NL" dirty="0" smtClean="0"/>
              <a:t> </a:t>
            </a:r>
            <a:r>
              <a:rPr lang="nl-NL" dirty="0" err="1" smtClean="0"/>
              <a:t>injury</a:t>
            </a:r>
            <a:r>
              <a:rPr lang="nl-NL" dirty="0" smtClean="0"/>
              <a:t> (TRALI)</a:t>
            </a:r>
          </a:p>
          <a:p>
            <a:pPr lvl="1"/>
            <a:r>
              <a:rPr lang="nl-NL" dirty="0" smtClean="0"/>
              <a:t>Tijdens of ≤6h na transfusie</a:t>
            </a:r>
          </a:p>
          <a:p>
            <a:pPr lvl="1"/>
            <a:r>
              <a:rPr lang="nl-NL" dirty="0" err="1" smtClean="0"/>
              <a:t>Dyspneu</a:t>
            </a:r>
            <a:r>
              <a:rPr lang="nl-NL" dirty="0" smtClean="0"/>
              <a:t>, </a:t>
            </a:r>
            <a:r>
              <a:rPr lang="nl-NL" dirty="0" err="1" smtClean="0"/>
              <a:t>hypoxemie</a:t>
            </a:r>
            <a:endParaRPr lang="nl-NL" dirty="0" smtClean="0"/>
          </a:p>
          <a:p>
            <a:pPr lvl="1"/>
            <a:r>
              <a:rPr lang="nl-NL" dirty="0" err="1" smtClean="0"/>
              <a:t>Neutro</a:t>
            </a:r>
            <a:r>
              <a:rPr lang="nl-NL" dirty="0" smtClean="0"/>
              <a:t> </a:t>
            </a:r>
            <a:r>
              <a:rPr lang="nl-NL" dirty="0" err="1" smtClean="0"/>
              <a:t>priming</a:t>
            </a:r>
            <a:r>
              <a:rPr lang="nl-NL" dirty="0" smtClean="0"/>
              <a:t> &gt; vastlopend in vaatbed &gt; pulmonaal oedeem</a:t>
            </a:r>
          </a:p>
          <a:p>
            <a:pPr lvl="1"/>
            <a:r>
              <a:rPr lang="nl-NL" dirty="0" err="1" smtClean="0"/>
              <a:t>X-thorax</a:t>
            </a:r>
            <a:r>
              <a:rPr lang="nl-NL" dirty="0" smtClean="0"/>
              <a:t>: bilaterale </a:t>
            </a:r>
            <a:r>
              <a:rPr lang="nl-NL" dirty="0" err="1" smtClean="0"/>
              <a:t>fijnvlekkerige</a:t>
            </a:r>
            <a:r>
              <a:rPr lang="nl-NL" dirty="0" smtClean="0"/>
              <a:t> afwijkingen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944" y="201787"/>
            <a:ext cx="2267909" cy="9205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90557" y="6485502"/>
            <a:ext cx="610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https://www.tripnet.nl/pages/nl/documents/TRIPdefinitiestransfusiereacties.pdf</a:t>
            </a:r>
            <a:endParaRPr lang="nl-NL" sz="1400" i="1" dirty="0"/>
          </a:p>
          <a:p>
            <a:endParaRPr lang="nl-NL" dirty="0">
              <a:solidFill>
                <a:srgbClr val="E48E39"/>
              </a:solidFill>
            </a:endParaRPr>
          </a:p>
        </p:txBody>
      </p:sp>
      <p:pic>
        <p:nvPicPr>
          <p:cNvPr id="1028" name="Picture 4" descr="Case Study Transfusion Relate Acute Lung Injury (TRALI) | TRANFUSION  REACTION : LABORATORY INVESTIG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3473" r="1799" b="21527"/>
          <a:stretch/>
        </p:blipFill>
        <p:spPr bwMode="auto">
          <a:xfrm>
            <a:off x="662682" y="275359"/>
            <a:ext cx="10828536" cy="37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1417</Words>
  <Application>Microsoft Office PowerPoint</Application>
  <PresentationFormat>Breedbeeld</PresentationFormat>
  <Paragraphs>329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Kantoorthema</vt:lpstr>
      <vt:lpstr>Acute transfusiereactie</vt:lpstr>
      <vt:lpstr>Inhoud</vt:lpstr>
      <vt:lpstr>Patiënt D. (72)</vt:lpstr>
      <vt:lpstr>PowerPoint-presentatie</vt:lpstr>
      <vt:lpstr>Conclusie bij ontslag</vt:lpstr>
      <vt:lpstr>Transfusiereactie</vt:lpstr>
      <vt:lpstr>Incidentie acute reacties</vt:lpstr>
      <vt:lpstr>TRIP definities (1), acute reacties</vt:lpstr>
      <vt:lpstr>TRIP definities (2), acute reacties</vt:lpstr>
      <vt:lpstr>TRIP definities (3), acute reacties</vt:lpstr>
      <vt:lpstr>Handelingen</vt:lpstr>
      <vt:lpstr>Transfusiereactieformulier</vt:lpstr>
      <vt:lpstr>Onmiddelijke acties</vt:lpstr>
      <vt:lpstr>Aanvullend onderzoek</vt:lpstr>
      <vt:lpstr>Specifieke acties</vt:lpstr>
      <vt:lpstr>PowerPoint-presentatie</vt:lpstr>
      <vt:lpstr>Take home message</vt:lpstr>
      <vt:lpstr>PowerPoint-presentatie</vt:lpstr>
      <vt:lpstr>Literatuur</vt:lpstr>
    </vt:vector>
  </TitlesOfParts>
  <Company>Flevoziekenhuis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Dorstproef</dc:title>
  <dc:creator>Smits, Iris</dc:creator>
  <cp:lastModifiedBy>Labeur, Tim</cp:lastModifiedBy>
  <cp:revision>167</cp:revision>
  <dcterms:created xsi:type="dcterms:W3CDTF">2020-08-10T18:17:48Z</dcterms:created>
  <dcterms:modified xsi:type="dcterms:W3CDTF">2020-12-01T04:20:25Z</dcterms:modified>
</cp:coreProperties>
</file>