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1" r:id="rId6"/>
    <p:sldId id="277" r:id="rId7"/>
    <p:sldId id="263" r:id="rId8"/>
    <p:sldId id="264" r:id="rId9"/>
    <p:sldId id="265" r:id="rId10"/>
    <p:sldId id="266" r:id="rId11"/>
    <p:sldId id="269" r:id="rId12"/>
    <p:sldId id="270" r:id="rId13"/>
    <p:sldId id="273" r:id="rId14"/>
    <p:sldId id="274" r:id="rId15"/>
    <p:sldId id="275" r:id="rId16"/>
    <p:sldId id="276" r:id="rId17"/>
    <p:sldId id="272" r:id="rId18"/>
    <p:sldId id="268" r:id="rId19"/>
    <p:sldId id="267" r:id="rId20"/>
    <p:sldId id="271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223" autoAdjust="0"/>
  </p:normalViewPr>
  <p:slideViewPr>
    <p:cSldViewPr>
      <p:cViewPr varScale="1">
        <p:scale>
          <a:sx n="75" d="100"/>
          <a:sy n="75" d="100"/>
        </p:scale>
        <p:origin x="-20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2BC77-A390-614C-B439-E774772D1977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BAF6C-64E8-0A4D-B62F-0ED75E4000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99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CBBF4-060E-423A-937B-36F54C065EFC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6F346-ACC4-4058-A096-850D187125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13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85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Ringvormige</a:t>
            </a:r>
            <a:r>
              <a:rPr lang="nl-NL" baseline="0" dirty="0" smtClean="0"/>
              <a:t> positionering van lymfeklierweefsel in neus/keelholte. Bevat  met name de keelamandelen (</a:t>
            </a:r>
            <a:r>
              <a:rPr lang="nl-NL" baseline="0" dirty="0" err="1" smtClean="0"/>
              <a:t>tonsillae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palatinae</a:t>
            </a:r>
            <a:r>
              <a:rPr lang="nl-NL" baseline="0" dirty="0" smtClean="0"/>
              <a:t>), </a:t>
            </a:r>
            <a:r>
              <a:rPr lang="nl-NL" baseline="0" dirty="0" err="1" smtClean="0"/>
              <a:t>adenoid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tonsilla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lingualis</a:t>
            </a:r>
            <a:r>
              <a:rPr lang="nl-NL" baseline="0" dirty="0" smtClean="0"/>
              <a:t> en </a:t>
            </a:r>
            <a:r>
              <a:rPr lang="nl-NL" baseline="0" dirty="0" err="1" smtClean="0"/>
              <a:t>tonsilla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tubaria</a:t>
            </a:r>
            <a:r>
              <a:rPr lang="nl-NL" baseline="0" dirty="0" smtClean="0"/>
              <a:t>. 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77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Meest</a:t>
            </a:r>
            <a:r>
              <a:rPr lang="nl-NL" baseline="0" dirty="0" smtClean="0"/>
              <a:t> voorkomende lymfoom in </a:t>
            </a:r>
            <a:r>
              <a:rPr lang="nl-NL" baseline="0" dirty="0" smtClean="0"/>
              <a:t>Nederland. Start </a:t>
            </a:r>
            <a:r>
              <a:rPr lang="nl-NL" baseline="0" dirty="0" smtClean="0"/>
              <a:t>meestal in lymfeklier, maar kan ook in darmen/botten/hersenen. </a:t>
            </a:r>
            <a:r>
              <a:rPr lang="nl-NL" baseline="0" dirty="0" smtClean="0"/>
              <a:t>Reageert </a:t>
            </a:r>
            <a:r>
              <a:rPr lang="nl-NL" baseline="0" dirty="0" smtClean="0"/>
              <a:t>goed op chemo. </a:t>
            </a:r>
            <a:endParaRPr lang="nl-NL" dirty="0" smtClean="0"/>
          </a:p>
          <a:p>
            <a:r>
              <a:rPr lang="nl-NL" dirty="0" smtClean="0"/>
              <a:t>Overige klachten afhankelijk</a:t>
            </a:r>
            <a:r>
              <a:rPr lang="nl-NL" baseline="0" dirty="0" smtClean="0"/>
              <a:t> van lokalisatie, pijnloze lymfeklieren. </a:t>
            </a:r>
            <a:r>
              <a:rPr lang="nl-NL" b="1" baseline="0" dirty="0" smtClean="0"/>
              <a:t>Vraag </a:t>
            </a:r>
            <a:r>
              <a:rPr lang="nl-NL" baseline="0" dirty="0" smtClean="0"/>
              <a:t>aan zaal wat B-symptomen zijn: koorts, nachtzweten, gewichtsverlies. Komt door cytokines vrijgekomen uit de tumor, heeft een relatie met de </a:t>
            </a:r>
            <a:r>
              <a:rPr lang="nl-NL" baseline="0" dirty="0" smtClean="0"/>
              <a:t>agressiviteit</a:t>
            </a:r>
            <a:endParaRPr lang="nl-NL" baseline="0" dirty="0" smtClean="0"/>
          </a:p>
          <a:p>
            <a:r>
              <a:rPr lang="nl-NL" baseline="0" dirty="0" smtClean="0"/>
              <a:t>CD20 en CD45+, CD3-</a:t>
            </a:r>
          </a:p>
          <a:p>
            <a:r>
              <a:rPr lang="nl-NL" baseline="0" dirty="0" smtClean="0"/>
              <a:t>IPI </a:t>
            </a:r>
            <a:r>
              <a:rPr lang="nl-NL" baseline="0" dirty="0" smtClean="0"/>
              <a:t>= internationale prognostische index. </a:t>
            </a:r>
          </a:p>
          <a:p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R-IPI: leeftijd boven 60, WHO-status 3-4, verhoogd LDH, &gt;1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extranodale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locatie, stadium III/IV geven punten. Gebruik voor DLBCL, is het zinvol om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rituximab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toe te voegen aan behandeling? 3 betekent slechte prognose, 4-jaar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progression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free survival = 53%,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overall survival = 55%. (volgens de HOVON site is dit na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rituximab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toevoeging uit enkele studies, maar weer weerlegd door recente analyses)</a:t>
            </a:r>
          </a:p>
          <a:p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CNS-IPI: leeftijd boven 60, WHO 3-4, verhoogd LDH, &gt;1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extranodale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locatie, stadium III/IV en nier of bijnier betrokkenheid geven punten. Gebruik voor DLBCL om risico op relapse/progressie in centraal zenuwstelsel te bepalen. 3 betekent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intermediate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risico, 2-jaars risico op CNS progressie is 3.4%.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8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02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baseline="0" dirty="0" smtClean="0"/>
              <a:t>Vraag </a:t>
            </a:r>
            <a:r>
              <a:rPr lang="nl-NL" baseline="0" dirty="0" smtClean="0"/>
              <a:t>aan zaal: wat is het onderscheid met NHL?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Hodgkin lymfoom = 1 </a:t>
            </a:r>
            <a:r>
              <a:rPr lang="nl-NL" baseline="0" dirty="0" smtClean="0"/>
              <a:t>ziekte. Bevat </a:t>
            </a:r>
            <a:r>
              <a:rPr lang="nl-NL" baseline="0" dirty="0" smtClean="0"/>
              <a:t>Reed-Sternbergcellen (volwassen B-cellen, opvallend groot, &gt;1 nucleus), ontstaat altijd in lymfeklier, zit in hals/oksel/mediastinum, soms </a:t>
            </a:r>
            <a:r>
              <a:rPr lang="nl-NL" baseline="0" dirty="0" err="1" smtClean="0"/>
              <a:t>hepatosplenomegalie</a:t>
            </a:r>
            <a:r>
              <a:rPr lang="nl-NL" baseline="0" dirty="0" smtClean="0"/>
              <a:t>. CD15 en CD30 positief. </a:t>
            </a:r>
            <a:endParaRPr lang="nl-NL" dirty="0" smtClean="0"/>
          </a:p>
          <a:p>
            <a:r>
              <a:rPr lang="nl-NL" dirty="0" smtClean="0"/>
              <a:t>ABVD = </a:t>
            </a:r>
            <a:r>
              <a:rPr lang="nl-NL" dirty="0" err="1" smtClean="0"/>
              <a:t>adriamycine</a:t>
            </a:r>
            <a:r>
              <a:rPr lang="nl-NL" dirty="0" smtClean="0"/>
              <a:t>, bleomycine, vinblastine, </a:t>
            </a:r>
            <a:r>
              <a:rPr lang="nl-NL" dirty="0" err="1" smtClean="0"/>
              <a:t>dacarbazine</a:t>
            </a:r>
            <a:endParaRPr lang="nl-NL" dirty="0" smtClean="0"/>
          </a:p>
          <a:p>
            <a:r>
              <a:rPr lang="nl-NL" dirty="0" smtClean="0"/>
              <a:t>BEACOPP = bleomycine,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etoposide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adriamycine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cyclophosphamide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oncovin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vincristine</a:t>
            </a:r>
            <a:r>
              <a:rPr lang="nl-NL" baseline="0" dirty="0" smtClean="0"/>
              <a:t>), procarbazine, prednison, dit is heel </a:t>
            </a:r>
            <a:r>
              <a:rPr lang="nl-NL" baseline="0" dirty="0" smtClean="0"/>
              <a:t>intensief</a:t>
            </a:r>
            <a:endParaRPr lang="nl-NL" dirty="0" smtClean="0"/>
          </a:p>
          <a:p>
            <a:r>
              <a:rPr lang="nl-NL" dirty="0" smtClean="0"/>
              <a:t>Met</a:t>
            </a:r>
            <a:r>
              <a:rPr lang="nl-NL" baseline="0" dirty="0" smtClean="0"/>
              <a:t> autologe SCT is alsnog genezing mogelijk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463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Folliculair lymfoom groeit in een</a:t>
            </a:r>
            <a:r>
              <a:rPr lang="nl-NL" baseline="0" dirty="0" smtClean="0"/>
              <a:t> cirkelvormig (folliculair) patroon in de lymfeklieren, dit is niet hoe de normale B-cellen zijn geordend. Meestal lymfomen in zowel lymfeklieren als beenmerg. </a:t>
            </a:r>
          </a:p>
          <a:p>
            <a:r>
              <a:rPr lang="nl-NL" baseline="0" dirty="0" smtClean="0"/>
              <a:t>Niet te genezen, zeer traag groeiend</a:t>
            </a:r>
          </a:p>
          <a:p>
            <a:r>
              <a:rPr lang="nl-NL" baseline="0" dirty="0" smtClean="0"/>
              <a:t>Gemiddelde overleving 10-15 jaar. Pas behandeling bij symptomen. </a:t>
            </a:r>
          </a:p>
          <a:p>
            <a:r>
              <a:rPr lang="nl-NL" baseline="0" dirty="0" smtClean="0"/>
              <a:t>1/3 veranderd in snel groeiend diffuus B-cel lymfoom</a:t>
            </a:r>
          </a:p>
          <a:p>
            <a:r>
              <a:rPr lang="nl-NL" baseline="0" dirty="0" smtClean="0"/>
              <a:t>Prognose met FLIPI score (folliculair lymfoom IPI): &gt;60 jaar, stadium III of IV, &gt;4 betrokken LK, Hb &lt;7.5, LDH verhoogd. Laag risico = 0 of 1 punt, gemiddeld = 2, hoog =3-5. 10-jaarsoverleving: 70-50-35%. </a:t>
            </a:r>
          </a:p>
          <a:p>
            <a:r>
              <a:rPr lang="nl-NL" baseline="0" dirty="0" smtClean="0"/>
              <a:t>Graad is afhankelijk van de grootte van de lymfocyten. 1 = klein, 2= beide, 3 = grote. </a:t>
            </a:r>
          </a:p>
          <a:p>
            <a:r>
              <a:rPr lang="nl-NL" baseline="0" dirty="0" smtClean="0"/>
              <a:t>Chemo meestal R-CHOP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197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>
                <a:sym typeface="Wingdings"/>
              </a:rPr>
              <a:t>Elke 2-3 weken, 3-8 kuren. </a:t>
            </a:r>
          </a:p>
          <a:p>
            <a:r>
              <a:rPr lang="nl-NL" baseline="0" dirty="0" smtClean="0">
                <a:sym typeface="Wingdings"/>
              </a:rPr>
              <a:t>Als elke 2 weken (R-chop-14) </a:t>
            </a:r>
            <a:r>
              <a:rPr lang="nl-NL" baseline="0" dirty="0" err="1" smtClean="0">
                <a:sym typeface="Wingdings"/>
              </a:rPr>
              <a:t>neulasta</a:t>
            </a:r>
            <a:r>
              <a:rPr lang="nl-NL" baseline="0" dirty="0" smtClean="0">
                <a:sym typeface="Wingdings"/>
              </a:rPr>
              <a:t> (=G-CSF = </a:t>
            </a:r>
            <a:r>
              <a:rPr lang="nl-NL" baseline="0" dirty="0" err="1" smtClean="0">
                <a:sym typeface="Wingdings"/>
              </a:rPr>
              <a:t>granylocyt-colony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stimulating</a:t>
            </a:r>
            <a:r>
              <a:rPr lang="nl-NL" baseline="0" dirty="0" smtClean="0">
                <a:sym typeface="Wingdings"/>
              </a:rPr>
              <a:t> factor) en PJP profylaxe (</a:t>
            </a:r>
            <a:r>
              <a:rPr lang="nl-NL" baseline="0" dirty="0" err="1" smtClean="0">
                <a:sym typeface="Wingdings"/>
              </a:rPr>
              <a:t>cotrim</a:t>
            </a:r>
            <a:r>
              <a:rPr lang="nl-NL" baseline="0" dirty="0" smtClean="0">
                <a:sym typeface="Wingdings"/>
              </a:rPr>
              <a:t> 1dd 480mg), verder geen AB profylaxe. </a:t>
            </a:r>
          </a:p>
          <a:p>
            <a:r>
              <a:rPr lang="nl-NL" baseline="0" dirty="0" err="1" smtClean="0">
                <a:sym typeface="Wingdings"/>
              </a:rPr>
              <a:t>Akynzeo</a:t>
            </a:r>
            <a:r>
              <a:rPr lang="nl-NL" baseline="0" dirty="0" smtClean="0">
                <a:sym typeface="Wingdings"/>
              </a:rPr>
              <a:t> = 5-HT3 receptor antagonist. </a:t>
            </a:r>
          </a:p>
          <a:p>
            <a:r>
              <a:rPr lang="nl-NL" b="1" baseline="0" dirty="0" smtClean="0">
                <a:sym typeface="Wingdings"/>
              </a:rPr>
              <a:t>Vraag </a:t>
            </a:r>
            <a:r>
              <a:rPr lang="nl-NL" baseline="0" dirty="0" smtClean="0">
                <a:sym typeface="Wingdings"/>
              </a:rPr>
              <a:t>aan zaal: wat zijn belangrijke dingen om in de gaten te houden tijdens de kuur? </a:t>
            </a:r>
          </a:p>
          <a:p>
            <a:r>
              <a:rPr lang="nl-NL" baseline="0" dirty="0" err="1" smtClean="0">
                <a:sym typeface="Wingdings"/>
              </a:rPr>
              <a:t>Rituximab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smtClean="0">
                <a:sym typeface="Wingdings"/>
              </a:rPr>
              <a:t>overgevoeligheid: gewoon als normaal, stop infuus, </a:t>
            </a:r>
            <a:r>
              <a:rPr lang="nl-NL" baseline="0" dirty="0" err="1" smtClean="0">
                <a:sym typeface="Wingdings"/>
              </a:rPr>
              <a:t>tavegyl</a:t>
            </a:r>
            <a:r>
              <a:rPr lang="nl-NL" baseline="0" dirty="0" smtClean="0">
                <a:sym typeface="Wingdings"/>
              </a:rPr>
              <a:t>, adrenaline, </a:t>
            </a:r>
            <a:r>
              <a:rPr lang="nl-NL" baseline="0" dirty="0" err="1" smtClean="0">
                <a:sym typeface="Wingdings"/>
              </a:rPr>
              <a:t>evt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ventolin</a:t>
            </a:r>
            <a:r>
              <a:rPr lang="nl-NL" baseline="0" dirty="0" smtClean="0">
                <a:sym typeface="Wingdings"/>
              </a:rPr>
              <a:t>. Voor late reactie eventueel 25mg </a:t>
            </a:r>
            <a:r>
              <a:rPr lang="nl-NL" baseline="0" dirty="0" err="1" smtClean="0">
                <a:sym typeface="Wingdings"/>
              </a:rPr>
              <a:t>prednisolon</a:t>
            </a:r>
            <a:r>
              <a:rPr lang="nl-NL" baseline="0" dirty="0" smtClean="0">
                <a:sym typeface="Wingdings"/>
              </a:rPr>
              <a:t> iv. Soms kan het met aanpassingen later wel alsnog gegeven </a:t>
            </a:r>
            <a:r>
              <a:rPr lang="nl-NL" baseline="0" dirty="0" smtClean="0">
                <a:sym typeface="Wingdings"/>
              </a:rPr>
              <a:t>worden (zoals langzamere infusie). </a:t>
            </a:r>
            <a:endParaRPr lang="nl-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R-CHOP</a:t>
            </a:r>
            <a:r>
              <a:rPr lang="nl-NL" baseline="0" dirty="0" smtClean="0"/>
              <a:t> = </a:t>
            </a:r>
            <a:r>
              <a:rPr lang="nl-NL" baseline="0" dirty="0" err="1" smtClean="0"/>
              <a:t>rituximab</a:t>
            </a:r>
            <a:r>
              <a:rPr lang="nl-NL" baseline="0" dirty="0" smtClean="0"/>
              <a:t>, cyclofosfamide, doxorubicine (= </a:t>
            </a:r>
            <a:r>
              <a:rPr lang="nl-NL" baseline="0" dirty="0" err="1" smtClean="0"/>
              <a:t>hydroxydaunorubicin</a:t>
            </a:r>
            <a:r>
              <a:rPr lang="nl-NL" baseline="0" dirty="0" smtClean="0"/>
              <a:t> = </a:t>
            </a:r>
            <a:r>
              <a:rPr lang="nl-NL" baseline="0" dirty="0" err="1" smtClean="0"/>
              <a:t>adriamycine</a:t>
            </a:r>
            <a:r>
              <a:rPr lang="nl-NL" baseline="0" dirty="0" smtClean="0"/>
              <a:t>), </a:t>
            </a:r>
            <a:r>
              <a:rPr lang="nl-NL" baseline="0" dirty="0" err="1" smtClean="0"/>
              <a:t>vincristine</a:t>
            </a:r>
            <a:r>
              <a:rPr lang="nl-NL" baseline="0" dirty="0" smtClean="0"/>
              <a:t> (=</a:t>
            </a:r>
            <a:r>
              <a:rPr lang="nl-NL" baseline="0" dirty="0" err="1" smtClean="0"/>
              <a:t>oncovin</a:t>
            </a:r>
            <a:r>
              <a:rPr lang="nl-NL" baseline="0" dirty="0" smtClean="0"/>
              <a:t>), prednison. </a:t>
            </a:r>
            <a:r>
              <a:rPr lang="nl-NL" baseline="0" dirty="0" err="1" smtClean="0"/>
              <a:t>Reversed</a:t>
            </a:r>
            <a:r>
              <a:rPr lang="nl-NL" baseline="0" dirty="0" smtClean="0"/>
              <a:t> maakt: dag -3 tot +1 prednison, </a:t>
            </a:r>
            <a:r>
              <a:rPr lang="nl-NL" baseline="0" dirty="0" err="1" smtClean="0"/>
              <a:t>ipv</a:t>
            </a:r>
            <a:r>
              <a:rPr lang="nl-NL" baseline="0" dirty="0" smtClean="0"/>
              <a:t> dag +1 tot +5.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918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Tumorlyse</a:t>
            </a:r>
            <a:r>
              <a:rPr lang="nl-NL" dirty="0" smtClean="0"/>
              <a:t> kan spontaan,</a:t>
            </a:r>
            <a:r>
              <a:rPr lang="nl-NL" baseline="0" dirty="0" smtClean="0"/>
              <a:t> maar vooral onder invloed van therapie. </a:t>
            </a:r>
            <a:endParaRPr lang="nl-NL" dirty="0" smtClean="0"/>
          </a:p>
          <a:p>
            <a:r>
              <a:rPr lang="nl-NL" b="1" dirty="0" smtClean="0"/>
              <a:t>Vraag</a:t>
            </a:r>
            <a:r>
              <a:rPr lang="nl-NL" dirty="0" smtClean="0"/>
              <a:t> aan de zaal: welke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labafwijkingen</a:t>
            </a:r>
            <a:r>
              <a:rPr lang="nl-NL" baseline="0" dirty="0" smtClean="0"/>
              <a:t> verwacht je bij </a:t>
            </a:r>
            <a:r>
              <a:rPr lang="nl-NL" baseline="0" dirty="0" err="1" smtClean="0"/>
              <a:t>tumorlyse</a:t>
            </a:r>
            <a:r>
              <a:rPr lang="nl-NL" baseline="0" dirty="0" smtClean="0"/>
              <a:t>; verhoogd urinezuur, kalium en fosfaat, verlaagd calcium. Vraag 2, waarom is dit gevaarlijk? </a:t>
            </a:r>
            <a:r>
              <a:rPr lang="nl-NL" baseline="0" dirty="0" smtClean="0">
                <a:sym typeface="Wingdings"/>
              </a:rPr>
              <a:t> neerslagen van urinezuur en calciumfosfaat in de nieren (en andere organen)  obstructieve </a:t>
            </a:r>
            <a:r>
              <a:rPr lang="nl-NL" baseline="0" dirty="0" err="1" smtClean="0">
                <a:sym typeface="Wingdings"/>
              </a:rPr>
              <a:t>anure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nierinsufficientie</a:t>
            </a:r>
            <a:r>
              <a:rPr lang="nl-NL" baseline="0" dirty="0" smtClean="0">
                <a:sym typeface="Wingdings"/>
              </a:rPr>
              <a:t>  overvulling, hartritmestoornissen. </a:t>
            </a:r>
          </a:p>
          <a:p>
            <a:r>
              <a:rPr lang="nl-NL" baseline="0" dirty="0" smtClean="0">
                <a:sym typeface="Wingdings"/>
              </a:rPr>
              <a:t>Complete </a:t>
            </a:r>
            <a:r>
              <a:rPr lang="nl-NL" baseline="0" dirty="0" err="1" smtClean="0">
                <a:sym typeface="Wingdings"/>
              </a:rPr>
              <a:t>tumorlyse</a:t>
            </a:r>
            <a:r>
              <a:rPr lang="nl-NL" baseline="0" dirty="0" smtClean="0">
                <a:sym typeface="Wingdings"/>
              </a:rPr>
              <a:t> lab = </a:t>
            </a:r>
            <a:r>
              <a:rPr lang="nl-NL" baseline="0" dirty="0" err="1" smtClean="0">
                <a:sym typeface="Wingdings"/>
              </a:rPr>
              <a:t>kreat</a:t>
            </a:r>
            <a:r>
              <a:rPr lang="nl-NL" baseline="0" dirty="0" smtClean="0">
                <a:sym typeface="Wingdings"/>
              </a:rPr>
              <a:t>, kalium, calcium, fosfaat, urinezuur, bicarbonaat, LDH en lactaat. </a:t>
            </a:r>
          </a:p>
          <a:p>
            <a:r>
              <a:rPr lang="nl-NL" b="1" baseline="0" dirty="0" smtClean="0">
                <a:sym typeface="Wingdings"/>
              </a:rPr>
              <a:t>Vraag </a:t>
            </a:r>
            <a:r>
              <a:rPr lang="nl-NL" baseline="0" dirty="0" smtClean="0">
                <a:sym typeface="Wingdings"/>
              </a:rPr>
              <a:t>aan de zaal: hoe probeer je </a:t>
            </a:r>
            <a:r>
              <a:rPr lang="nl-NL" baseline="0" dirty="0" err="1" smtClean="0">
                <a:sym typeface="Wingdings"/>
              </a:rPr>
              <a:t>tumorlyse</a:t>
            </a:r>
            <a:r>
              <a:rPr lang="nl-NL" baseline="0" dirty="0" smtClean="0">
                <a:sym typeface="Wingdings"/>
              </a:rPr>
              <a:t> syndroom te voorkomen? </a:t>
            </a:r>
          </a:p>
          <a:p>
            <a:r>
              <a:rPr lang="nl-NL" baseline="0" dirty="0" smtClean="0">
                <a:sym typeface="Wingdings"/>
              </a:rPr>
              <a:t>Hyperhydratie voor optimale uitscheiding </a:t>
            </a:r>
            <a:r>
              <a:rPr lang="nl-NL" baseline="0" dirty="0" err="1" smtClean="0">
                <a:sym typeface="Wingdings"/>
              </a:rPr>
              <a:t>uraten</a:t>
            </a:r>
            <a:r>
              <a:rPr lang="nl-NL" baseline="0" dirty="0" smtClean="0">
                <a:sym typeface="Wingdings"/>
              </a:rPr>
              <a:t>: </a:t>
            </a:r>
            <a:r>
              <a:rPr lang="nl-NL" baseline="0" dirty="0" err="1" smtClean="0">
                <a:sym typeface="Wingdings"/>
              </a:rPr>
              <a:t>gluc</a:t>
            </a:r>
            <a:r>
              <a:rPr lang="nl-NL" baseline="0" dirty="0" smtClean="0">
                <a:sym typeface="Wingdings"/>
              </a:rPr>
              <a:t>/</a:t>
            </a:r>
            <a:r>
              <a:rPr lang="nl-NL" baseline="0" dirty="0" err="1" smtClean="0">
                <a:sym typeface="Wingdings"/>
              </a:rPr>
              <a:t>Nacl</a:t>
            </a:r>
            <a:r>
              <a:rPr lang="nl-NL" baseline="0" dirty="0" smtClean="0">
                <a:sym typeface="Wingdings"/>
              </a:rPr>
              <a:t> of </a:t>
            </a:r>
            <a:r>
              <a:rPr lang="nl-NL" baseline="0" dirty="0" err="1" smtClean="0">
                <a:sym typeface="Wingdings"/>
              </a:rPr>
              <a:t>nacl</a:t>
            </a:r>
            <a:r>
              <a:rPr lang="nl-NL" baseline="0" dirty="0" smtClean="0">
                <a:sym typeface="Wingdings"/>
              </a:rPr>
              <a:t> 0.65% 3L/24u, </a:t>
            </a:r>
            <a:r>
              <a:rPr lang="nl-NL" baseline="0" dirty="0" err="1" smtClean="0">
                <a:sym typeface="Wingdings"/>
              </a:rPr>
              <a:t>zn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incl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lasix</a:t>
            </a:r>
            <a:r>
              <a:rPr lang="nl-NL" baseline="0" dirty="0" smtClean="0">
                <a:sym typeface="Wingdings"/>
              </a:rPr>
              <a:t>. Geen 0.9% vanwege hoge Na en Cl belasting. </a:t>
            </a:r>
            <a:r>
              <a:rPr lang="nl-NL" baseline="0" dirty="0" err="1" smtClean="0">
                <a:sym typeface="Wingdings"/>
              </a:rPr>
              <a:t>Alkaliniseren</a:t>
            </a:r>
            <a:r>
              <a:rPr lang="nl-NL" baseline="0" dirty="0" smtClean="0">
                <a:sym typeface="Wingdings"/>
              </a:rPr>
              <a:t> met </a:t>
            </a:r>
            <a:r>
              <a:rPr lang="nl-NL" baseline="0" dirty="0" err="1" smtClean="0">
                <a:sym typeface="Wingdings"/>
              </a:rPr>
              <a:t>NaBic</a:t>
            </a:r>
            <a:r>
              <a:rPr lang="nl-NL" baseline="0" dirty="0" smtClean="0">
                <a:sym typeface="Wingdings"/>
              </a:rPr>
              <a:t> alleen als metabole acidose. </a:t>
            </a:r>
          </a:p>
          <a:p>
            <a:r>
              <a:rPr lang="nl-NL" baseline="0" dirty="0" smtClean="0">
                <a:sym typeface="Wingdings"/>
              </a:rPr>
              <a:t>Allopurinol 300mg 1dd p.o./i.v., dosering aanpassen op nierfunctie. </a:t>
            </a:r>
          </a:p>
          <a:p>
            <a:r>
              <a:rPr lang="nl-NL" baseline="0" dirty="0" err="1" smtClean="0">
                <a:sym typeface="Wingdings"/>
              </a:rPr>
              <a:t>Rasburicase</a:t>
            </a:r>
            <a:r>
              <a:rPr lang="nl-NL" baseline="0" dirty="0" smtClean="0">
                <a:sym typeface="Wingdings"/>
              </a:rPr>
              <a:t> = </a:t>
            </a:r>
            <a:r>
              <a:rPr lang="nl-NL" baseline="0" dirty="0" err="1" smtClean="0">
                <a:sym typeface="Wingdings"/>
              </a:rPr>
              <a:t>uraatoxidase</a:t>
            </a:r>
            <a:r>
              <a:rPr lang="nl-NL" baseline="0" dirty="0" smtClean="0">
                <a:sym typeface="Wingdings"/>
              </a:rPr>
              <a:t> enzym, katalyseert enzymatische oxidatie van urinezuur naar </a:t>
            </a:r>
            <a:r>
              <a:rPr lang="nl-NL" baseline="0" dirty="0" err="1" smtClean="0">
                <a:sym typeface="Wingdings"/>
              </a:rPr>
              <a:t>allantoine</a:t>
            </a:r>
            <a:r>
              <a:rPr lang="nl-NL" baseline="0" dirty="0" smtClean="0">
                <a:sym typeface="Wingdings"/>
              </a:rPr>
              <a:t>, dat wordt makkelijk door de nieren uitgescheiden. </a:t>
            </a:r>
          </a:p>
          <a:p>
            <a:r>
              <a:rPr lang="nl-NL" baseline="0" dirty="0" smtClean="0">
                <a:sym typeface="Wingdings"/>
              </a:rPr>
              <a:t>Corrigeer </a:t>
            </a:r>
            <a:r>
              <a:rPr lang="nl-NL" baseline="0" dirty="0" smtClean="0">
                <a:sym typeface="Wingdings"/>
              </a:rPr>
              <a:t>hoog fosfaat met binders/</a:t>
            </a:r>
            <a:r>
              <a:rPr lang="nl-NL" baseline="0" dirty="0" err="1" smtClean="0">
                <a:sym typeface="Wingdings"/>
              </a:rPr>
              <a:t>calcichew</a:t>
            </a:r>
            <a:r>
              <a:rPr lang="nl-NL" baseline="0" dirty="0" smtClean="0">
                <a:sym typeface="Wingdings"/>
              </a:rPr>
              <a:t>, hoog kalium met resonium/bic/glucose</a:t>
            </a:r>
          </a:p>
          <a:p>
            <a:endParaRPr lang="nl-NL" baseline="0" dirty="0" smtClean="0">
              <a:sym typeface="Wingding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83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53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Vraag</a:t>
            </a:r>
            <a:r>
              <a:rPr lang="nl-NL" dirty="0" smtClean="0"/>
              <a:t> aan zaal; hoe duidt je deze</a:t>
            </a:r>
            <a:r>
              <a:rPr lang="nl-NL" baseline="0" dirty="0" smtClean="0"/>
              <a:t> ijzerstatus?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22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CT-hals/thorax/abdomen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63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PA: De lamina propria diffuse infiltratie van dicht opeengelegen </a:t>
            </a:r>
            <a:r>
              <a:rPr lang="nl-NL" dirty="0" err="1" smtClean="0"/>
              <a:t>blastaire</a:t>
            </a:r>
            <a:r>
              <a:rPr lang="nl-NL" dirty="0" smtClean="0"/>
              <a:t> cellen veelal met bleke kern en prominente nucleolus, </a:t>
            </a:r>
            <a:r>
              <a:rPr lang="nl-NL" dirty="0" err="1" smtClean="0"/>
              <a:t>immuunhistochemisch</a:t>
            </a:r>
            <a:r>
              <a:rPr lang="nl-NL" dirty="0" smtClean="0"/>
              <a:t> positief voor CD79a, BCL6, BCL2, CD10, Mum1. Volgens verslag ook CD20+ (kleuring niet ontvangen). </a:t>
            </a:r>
            <a:r>
              <a:rPr lang="nl-NL" dirty="0" err="1" smtClean="0"/>
              <a:t>Negativiteit</a:t>
            </a:r>
            <a:r>
              <a:rPr lang="nl-NL" dirty="0" smtClean="0"/>
              <a:t> voor de CD3, CD23, CD30, meerdere, ALK-1, CD5, cycline-D1, </a:t>
            </a:r>
            <a:r>
              <a:rPr lang="nl-NL" dirty="0" err="1" smtClean="0"/>
              <a:t>sulcus</a:t>
            </a:r>
            <a:r>
              <a:rPr lang="nl-NL" dirty="0" smtClean="0"/>
              <a:t> 10. Zeer hoge Ki67 expressie, geschat op ca. 95%. Geen overtuigende </a:t>
            </a:r>
            <a:r>
              <a:rPr lang="nl-NL" dirty="0" err="1" smtClean="0"/>
              <a:t>lymfo</a:t>
            </a:r>
            <a:r>
              <a:rPr lang="nl-NL" dirty="0" smtClean="0"/>
              <a:t>-epitheliale laesies. Conclusie:</a:t>
            </a:r>
            <a:r>
              <a:rPr lang="nl-NL" baseline="0" dirty="0" smtClean="0"/>
              <a:t> </a:t>
            </a:r>
            <a:r>
              <a:rPr lang="nl-NL" dirty="0" smtClean="0"/>
              <a:t>Materiaal ter revisie vanuit afdeling pathologie Isala Klinieken, conform: duodenumbiopten: lokalisatie agressief B-cel non Hodgkin lymfoom zonder MYC-translocatie (elders verricht onderzoek), volgens de WHO-classificatie passend bij een diffuus </a:t>
            </a:r>
            <a:r>
              <a:rPr lang="nl-NL" dirty="0" err="1" smtClean="0"/>
              <a:t>grootcellig</a:t>
            </a:r>
            <a:r>
              <a:rPr lang="nl-NL" dirty="0" smtClean="0"/>
              <a:t> B-cellymfoom. </a:t>
            </a:r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39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Bulky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tumorgrootte minstens 1/3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borstkasbreedte of tenminste 10cm groot. </a:t>
            </a:r>
          </a:p>
          <a:p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R-IPI: leeftijd boven 60, WHO-status 3-4, verhoogd LDH, &gt;1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extranodale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locatie, stadium III/IV geven punten. Gebruik voor DLBCL, is het zinvol om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rituximab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toe te voegen aan behandeling? 3 betekent slechte prognose, 4-jaar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progression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free survival = 53%,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overall survival = 55%. </a:t>
            </a:r>
          </a:p>
          <a:p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CNS-IPI: leeftijd boven 60, WHO 3-4, verhoogd LDH, &gt;1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extranodale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locatie, stadium III/IV en nier of bijnier betrokkenheid geven punten. Gebruik voor DLBCL om risico op relapse/progressie in centraal zenuwstelsel te bepalen. 3 betekent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intermediate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risico, 2-jaars risico op CNS progressie is 3.4%. </a:t>
            </a:r>
          </a:p>
          <a:p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 = transcriptiefactor,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onco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-eiwit.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Overexpressie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DLBCL geeft een slechte prognose. Geen FISH/MYC translocatie.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51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Op het verschil tussen Hodgkin en NHL kom ik straks. </a:t>
            </a:r>
          </a:p>
          <a:p>
            <a:r>
              <a:rPr lang="nl-NL" baseline="0" dirty="0" smtClean="0"/>
              <a:t>Non-hodgkin </a:t>
            </a:r>
            <a:r>
              <a:rPr lang="nl-NL" baseline="0" dirty="0" smtClean="0"/>
              <a:t>lymfomen = maligniteiten van lymfatische cellen (B, T of zelfs NK), vaker buiten </a:t>
            </a:r>
            <a:r>
              <a:rPr lang="nl-NL" baseline="0" dirty="0" err="1" smtClean="0"/>
              <a:t>lymfoide</a:t>
            </a:r>
            <a:r>
              <a:rPr lang="nl-NL" baseline="0" dirty="0" smtClean="0"/>
              <a:t> organen in vergelijking met Hodgkin. Volgens WHO &gt;50 soorten, hier alleen de meest voorkomende genoemd. In EU/VS &gt;80% B-cel, in </a:t>
            </a:r>
            <a:r>
              <a:rPr lang="nl-NL" baseline="0" dirty="0" err="1" smtClean="0"/>
              <a:t>Azie</a:t>
            </a:r>
            <a:r>
              <a:rPr lang="nl-NL" baseline="0" dirty="0" smtClean="0"/>
              <a:t> meer T-cel. </a:t>
            </a:r>
          </a:p>
          <a:p>
            <a:r>
              <a:rPr lang="nl-NL" baseline="0" dirty="0" smtClean="0"/>
              <a:t>Indolente </a:t>
            </a:r>
            <a:r>
              <a:rPr lang="nl-NL" baseline="0" dirty="0" smtClean="0"/>
              <a:t>lymfomen kunnen doorgaans niet worden genezen, maar groeien langzaam. Vaak een </a:t>
            </a:r>
            <a:r>
              <a:rPr lang="nl-NL" baseline="0" dirty="0" err="1" smtClean="0"/>
              <a:t>wait</a:t>
            </a:r>
            <a:r>
              <a:rPr lang="nl-NL" baseline="0" dirty="0" smtClean="0"/>
              <a:t> &amp;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beleid voor goede kwaliteit van leven zonder bijwerkingen totdat je echt een behandeling nodig hebt. </a:t>
            </a:r>
          </a:p>
          <a:p>
            <a:r>
              <a:rPr lang="nl-NL" baseline="0" dirty="0" smtClean="0"/>
              <a:t>Hodgkin en agressief NHL zijn doorgaans (60-70%) goed te genezen. Agressief vanwege volledige verstoring van de normale klierstructuur. </a:t>
            </a:r>
          </a:p>
          <a:p>
            <a:r>
              <a:rPr lang="nl-NL" dirty="0" smtClean="0"/>
              <a:t>CLL </a:t>
            </a:r>
            <a:r>
              <a:rPr lang="nl-NL" dirty="0" smtClean="0"/>
              <a:t>heet leukemie, wat zou betekenen dat het vooral in het bloed zit,</a:t>
            </a:r>
            <a:r>
              <a:rPr lang="nl-NL" baseline="0" dirty="0" smtClean="0"/>
              <a:t> waar een lymfoom meer in de lymfeklieren zit, maar vanwege het gedrag en uiterlijk past CLL toch meer onder de lymfomen. Zit in bloed/beenmerg/lymfeklieren/milt/lever.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515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Vraag </a:t>
            </a:r>
            <a:r>
              <a:rPr lang="nl-NL" dirty="0" smtClean="0"/>
              <a:t>aan zaal;</a:t>
            </a:r>
            <a:r>
              <a:rPr lang="nl-NL" baseline="0" dirty="0" smtClean="0"/>
              <a:t> bij welke lymfomen pas je dit toe? </a:t>
            </a:r>
            <a:r>
              <a:rPr lang="nl-NL" dirty="0" smtClean="0"/>
              <a:t>Voor zowel Hodgkin</a:t>
            </a:r>
            <a:r>
              <a:rPr lang="nl-NL" baseline="0" dirty="0" smtClean="0"/>
              <a:t> als NHL. </a:t>
            </a:r>
          </a:p>
          <a:p>
            <a:r>
              <a:rPr lang="nl-NL" dirty="0" smtClean="0"/>
              <a:t>1</a:t>
            </a:r>
            <a:r>
              <a:rPr lang="nl-NL" baseline="0" dirty="0" smtClean="0"/>
              <a:t> = in 1 lymfeklier of 1 lymfeklier regio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2 = in 2/meer lymfeklier regio’s/</a:t>
            </a:r>
            <a:r>
              <a:rPr lang="nl-NL" baseline="0" dirty="0" err="1" smtClean="0"/>
              <a:t>lymfoide</a:t>
            </a:r>
            <a:r>
              <a:rPr lang="nl-NL" baseline="0" dirty="0" smtClean="0"/>
              <a:t> organen aan dezelfde kant van het diafragma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3 = aan beide kanten van het diafragma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4 = wijdverspreid, inclusief </a:t>
            </a:r>
            <a:r>
              <a:rPr lang="nl-NL" baseline="0" dirty="0" err="1" smtClean="0"/>
              <a:t>extranodale</a:t>
            </a:r>
            <a:r>
              <a:rPr lang="nl-NL" baseline="0" dirty="0" smtClean="0"/>
              <a:t> locaties, zoals het beenmerg/lever/pleura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117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Lymfocyten verspreiden zich van </a:t>
            </a:r>
            <a:r>
              <a:rPr lang="nl-NL" dirty="0" err="1" smtClean="0"/>
              <a:t>nature</a:t>
            </a:r>
            <a:r>
              <a:rPr lang="nl-NL" dirty="0" smtClean="0"/>
              <a:t> door het gehele lichaam, dus kunnen</a:t>
            </a:r>
            <a:r>
              <a:rPr lang="nl-NL" baseline="0" dirty="0" smtClean="0"/>
              <a:t> lymfomen zich buiten de lymfeklieren ook vaak nestelen in de milt/lever/beenmerg, maar ook in andere organen. Bijvoorbeeld frequent in de huid/maag/darm/botten/hersenen.</a:t>
            </a:r>
          </a:p>
          <a:p>
            <a:r>
              <a:rPr lang="nl-NL" b="1" baseline="0" dirty="0" smtClean="0"/>
              <a:t>Vraag: </a:t>
            </a:r>
            <a:r>
              <a:rPr lang="nl-NL" baseline="0" dirty="0" smtClean="0"/>
              <a:t>wat is de </a:t>
            </a:r>
            <a:r>
              <a:rPr lang="nl-NL" baseline="0" dirty="0" err="1" smtClean="0"/>
              <a:t>waldeyer</a:t>
            </a:r>
            <a:r>
              <a:rPr lang="nl-NL" baseline="0" dirty="0" smtClean="0"/>
              <a:t> ring?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F346-ACC4-4058-A096-850D187125E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17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F19046-67BF-9B44-9679-B7CFFEDBCF9A}" type="datetime1">
              <a:rPr lang="nl-NL" smtClean="0"/>
              <a:t>22-3-2019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E453B2-89A2-4D32-87EA-83410B5B30D0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A35-5E5B-D341-A134-345FFAC65044}" type="datetime1">
              <a:rPr lang="nl-NL" smtClean="0"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70C2-23B1-BC42-AC9E-0DEC2A7BA8D5}" type="datetime1">
              <a:rPr lang="nl-NL" smtClean="0"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91B1C1-16D1-D84E-99AD-1075064AD44A}" type="datetime1">
              <a:rPr lang="nl-NL" smtClean="0"/>
              <a:t>22-3-2019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E453B2-89A2-4D32-87EA-83410B5B30D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C5A462-BE76-774E-AF6C-2C33D5BA15FB}" type="datetime1">
              <a:rPr lang="nl-NL" smtClean="0"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E453B2-89A2-4D32-87EA-83410B5B30D0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2615-6B8C-D148-B7EB-48BE8585EE57}" type="datetime1">
              <a:rPr lang="nl-NL" smtClean="0"/>
              <a:t>22-3-2019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02F4-023F-074F-9F0C-ECFB5F48CFCD}" type="datetime1">
              <a:rPr lang="nl-NL" smtClean="0"/>
              <a:t>22-3-2019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29B476-F639-0A47-860F-6182B835712E}" type="datetime1">
              <a:rPr lang="nl-NL" smtClean="0"/>
              <a:t>22-3-2019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E453B2-89A2-4D32-87EA-83410B5B30D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BF47-3E4A-C542-8DF7-A9E1D485DA07}" type="datetime1">
              <a:rPr lang="nl-NL" smtClean="0"/>
              <a:t>22-3-2019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F8CF12-258C-B34B-85F5-C61DF30A79D3}" type="datetime1">
              <a:rPr lang="nl-NL" smtClean="0"/>
              <a:t>22-3-2019</a:t>
            </a:fld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E453B2-89A2-4D32-87EA-83410B5B30D0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056EF2-53AC-4746-974B-206FB1E5F126}" type="datetime1">
              <a:rPr lang="nl-NL" smtClean="0"/>
              <a:t>22-3-2019</a:t>
            </a:fld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E453B2-89A2-4D32-87EA-83410B5B30D0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07BAC2-0D7D-E048-8C61-AB4D91C6FF78}" type="datetime1">
              <a:rPr lang="nl-NL" smtClean="0"/>
              <a:t>22-3-2019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E453B2-89A2-4D32-87EA-83410B5B30D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Klinische les hematologie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Een 55-jarige vrouw met </a:t>
            </a:r>
            <a:r>
              <a:rPr lang="nl-NL" dirty="0" err="1" smtClean="0"/>
              <a:t>melaena</a:t>
            </a:r>
            <a:endParaRPr lang="nl-NL" dirty="0" smtClean="0"/>
          </a:p>
          <a:p>
            <a:endParaRPr lang="nl-NL" dirty="0" smtClean="0"/>
          </a:p>
          <a:p>
            <a:pPr algn="r"/>
            <a:r>
              <a:rPr lang="nl-NL" dirty="0" smtClean="0"/>
              <a:t>19-03-2019 - Lauré Fijen</a:t>
            </a:r>
          </a:p>
        </p:txBody>
      </p:sp>
    </p:spTree>
    <p:extLst>
      <p:ext uri="{BB962C8B-B14F-4D97-AF65-F5344CB8AC3E}">
        <p14:creationId xmlns:p14="http://schemas.microsoft.com/office/powerpoint/2010/main" val="13484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Ann Arbor stadiëring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84784"/>
            <a:ext cx="7457462" cy="43204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79512" y="6381328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/>
              <a:t>https</a:t>
            </a:r>
            <a:r>
              <a:rPr lang="nl-NL" sz="1200" dirty="0"/>
              <a:t>://</a:t>
            </a:r>
            <a:r>
              <a:rPr lang="nl-NL" sz="1200" dirty="0" err="1"/>
              <a:t>www.lymphomation.org</a:t>
            </a:r>
            <a:r>
              <a:rPr lang="nl-NL" sz="1200" dirty="0"/>
              <a:t>/</a:t>
            </a:r>
            <a:r>
              <a:rPr lang="nl-NL" sz="1200" dirty="0" err="1"/>
              <a:t>stage.htm</a:t>
            </a:r>
            <a:endParaRPr lang="nl-NL" sz="12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2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652934"/>
          </a:xfrm>
        </p:spPr>
        <p:txBody>
          <a:bodyPr/>
          <a:lstStyle/>
          <a:p>
            <a:r>
              <a:rPr lang="nl-NL" dirty="0" err="1" smtClean="0"/>
              <a:t>Extranodale</a:t>
            </a:r>
            <a:r>
              <a:rPr lang="nl-NL" dirty="0" smtClean="0"/>
              <a:t> lokalisatie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08720"/>
            <a:ext cx="6502400" cy="53213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512" y="638132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Yang QP, Zhang WY, </a:t>
            </a:r>
            <a:r>
              <a:rPr lang="nl-NL" sz="1200" dirty="0" err="1"/>
              <a:t>Yu</a:t>
            </a:r>
            <a:r>
              <a:rPr lang="nl-NL" sz="1200" dirty="0"/>
              <a:t> JB, et al. Subtype </a:t>
            </a:r>
            <a:r>
              <a:rPr lang="nl-NL" sz="1200" dirty="0" err="1"/>
              <a:t>distribution</a:t>
            </a:r>
            <a:r>
              <a:rPr lang="nl-NL" sz="1200" dirty="0"/>
              <a:t> of </a:t>
            </a:r>
            <a:r>
              <a:rPr lang="nl-NL" sz="1200" dirty="0" err="1"/>
              <a:t>lymphomas</a:t>
            </a:r>
            <a:r>
              <a:rPr lang="nl-NL" sz="1200" dirty="0"/>
              <a:t> in </a:t>
            </a:r>
            <a:r>
              <a:rPr lang="nl-NL" sz="1200" dirty="0" err="1"/>
              <a:t>Southwest</a:t>
            </a:r>
            <a:r>
              <a:rPr lang="nl-NL" sz="1200" dirty="0"/>
              <a:t> China: analysis of 6,382 cases </a:t>
            </a:r>
            <a:r>
              <a:rPr lang="nl-NL" sz="1200" dirty="0" err="1"/>
              <a:t>using</a:t>
            </a:r>
            <a:r>
              <a:rPr lang="nl-NL" sz="1200" dirty="0"/>
              <a:t> WHO </a:t>
            </a:r>
            <a:r>
              <a:rPr lang="nl-NL" sz="1200" dirty="0" err="1"/>
              <a:t>classification</a:t>
            </a:r>
            <a:r>
              <a:rPr lang="nl-NL" sz="1200" dirty="0"/>
              <a:t> in a single </a:t>
            </a:r>
            <a:r>
              <a:rPr lang="nl-NL" sz="1200" dirty="0" err="1"/>
              <a:t>institution</a:t>
            </a:r>
            <a:r>
              <a:rPr lang="nl-NL" sz="1200" dirty="0"/>
              <a:t>. </a:t>
            </a:r>
            <a:r>
              <a:rPr lang="nl-NL" sz="1200" i="1" dirty="0" err="1"/>
              <a:t>Diagn</a:t>
            </a:r>
            <a:r>
              <a:rPr lang="nl-NL" sz="1200" i="1" dirty="0"/>
              <a:t> </a:t>
            </a:r>
            <a:r>
              <a:rPr lang="nl-NL" sz="1200" i="1" dirty="0" err="1"/>
              <a:t>Pathol</a:t>
            </a:r>
            <a:r>
              <a:rPr lang="nl-NL" sz="1200" i="1" dirty="0"/>
              <a:t>. </a:t>
            </a:r>
            <a:r>
              <a:rPr lang="nl-NL" sz="1200" dirty="0"/>
              <a:t>2011;6:77. </a:t>
            </a:r>
            <a:r>
              <a:rPr lang="nl-NL" sz="1200" dirty="0" err="1"/>
              <a:t>doi</a:t>
            </a:r>
            <a:r>
              <a:rPr lang="nl-NL" sz="1200" dirty="0"/>
              <a:t>: 10.1186/1746-1596-6-77.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Waldeyer</a:t>
            </a:r>
            <a:r>
              <a:rPr lang="nl-NL" dirty="0" smtClean="0"/>
              <a:t> ring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1549400"/>
            <a:ext cx="6731000" cy="3746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512" y="6381328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http</a:t>
            </a:r>
            <a:r>
              <a:rPr lang="nl-NL" sz="1200" dirty="0"/>
              <a:t>://</a:t>
            </a:r>
            <a:r>
              <a:rPr lang="nl-NL" sz="1200" dirty="0" err="1"/>
              <a:t>www.anatomyqa.com</a:t>
            </a:r>
            <a:r>
              <a:rPr lang="nl-NL" sz="1200" dirty="0"/>
              <a:t>/</a:t>
            </a:r>
            <a:r>
              <a:rPr lang="nl-NL" sz="1200" dirty="0" err="1"/>
              <a:t>anatomy</a:t>
            </a:r>
            <a:r>
              <a:rPr lang="nl-NL" sz="1200" dirty="0"/>
              <a:t>/important-question-</a:t>
            </a:r>
            <a:r>
              <a:rPr lang="nl-NL" sz="1200" dirty="0" err="1"/>
              <a:t>and</a:t>
            </a:r>
            <a:r>
              <a:rPr lang="nl-NL" sz="1200" dirty="0"/>
              <a:t>-</a:t>
            </a:r>
            <a:r>
              <a:rPr lang="nl-NL" sz="1200" dirty="0" err="1"/>
              <a:t>answers</a:t>
            </a:r>
            <a:r>
              <a:rPr lang="nl-NL" sz="1200" dirty="0"/>
              <a:t>-on-</a:t>
            </a:r>
            <a:r>
              <a:rPr lang="nl-NL" sz="1200" dirty="0" err="1"/>
              <a:t>head</a:t>
            </a:r>
            <a:r>
              <a:rPr lang="nl-NL" sz="1200" dirty="0"/>
              <a:t>-</a:t>
            </a:r>
            <a:r>
              <a:rPr lang="nl-NL" sz="1200" dirty="0" err="1"/>
              <a:t>and-neck-anatomy</a:t>
            </a:r>
            <a:r>
              <a:rPr lang="nl-NL" sz="1200" dirty="0"/>
              <a:t>/</a:t>
            </a:r>
            <a:r>
              <a:rPr lang="nl-NL" sz="1200" dirty="0" err="1"/>
              <a:t>palatine</a:t>
            </a:r>
            <a:r>
              <a:rPr lang="nl-NL" sz="1200" dirty="0"/>
              <a:t>-tonsil/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5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Diffuus </a:t>
            </a:r>
            <a:r>
              <a:rPr lang="nl-NL" dirty="0" err="1" smtClean="0"/>
              <a:t>grootcellig</a:t>
            </a:r>
            <a:r>
              <a:rPr lang="nl-NL" dirty="0" smtClean="0"/>
              <a:t> B-cel lymfoom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/>
          </a:bodyPr>
          <a:lstStyle/>
          <a:p>
            <a:r>
              <a:rPr lang="nl-NL" dirty="0" smtClean="0"/>
              <a:t>Incidentie: 1100/jaar, gemiddeld 60 jaar oud</a:t>
            </a:r>
          </a:p>
          <a:p>
            <a:r>
              <a:rPr lang="nl-NL" dirty="0" smtClean="0"/>
              <a:t>Symptomen: lymfadenopathie en B-symptomen </a:t>
            </a:r>
          </a:p>
          <a:p>
            <a:r>
              <a:rPr lang="nl-NL" dirty="0" smtClean="0"/>
              <a:t>Diagnose &amp; stadiëring: (lymfeklier)biopt, CT-hals/thorax/abdomen, PET-CT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-1" t="9483" r="31543"/>
          <a:stretch/>
        </p:blipFill>
        <p:spPr>
          <a:xfrm>
            <a:off x="1691680" y="3284984"/>
            <a:ext cx="5184576" cy="319149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512" y="655298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http://</a:t>
            </a:r>
            <a:r>
              <a:rPr lang="nl-NL" sz="1200" dirty="0" err="1"/>
              <a:t>www.hovon.nl</a:t>
            </a:r>
            <a:r>
              <a:rPr lang="nl-NL" sz="1200" dirty="0"/>
              <a:t>/</a:t>
            </a:r>
            <a:r>
              <a:rPr lang="nl-NL" sz="1200" dirty="0" err="1"/>
              <a:t>patients</a:t>
            </a:r>
            <a:r>
              <a:rPr lang="nl-NL" sz="1200" dirty="0"/>
              <a:t>/</a:t>
            </a:r>
            <a:r>
              <a:rPr lang="nl-NL" sz="1200" dirty="0" err="1"/>
              <a:t>medical</a:t>
            </a:r>
            <a:r>
              <a:rPr lang="nl-NL" sz="1200" dirty="0"/>
              <a:t>-information/nhl.html#7%20Diffuus%20grootcellig%20B-cellymfoom%20(DLBCL)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nl-NL" dirty="0" smtClean="0"/>
              <a:t>Behandeling DLBCL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 descr="Schermafbeelding 2019-03-14 om 17.26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9" y="764703"/>
            <a:ext cx="8624555" cy="547260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79512" y="655298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/>
              <a:t>https</a:t>
            </a:r>
            <a:r>
              <a:rPr lang="nl-NL" sz="1200" dirty="0"/>
              <a:t>://</a:t>
            </a:r>
            <a:r>
              <a:rPr lang="nl-NL" sz="1200" dirty="0" err="1"/>
              <a:t>www.hematologienederland.nl</a:t>
            </a:r>
            <a:r>
              <a:rPr lang="nl-NL" sz="1200" dirty="0"/>
              <a:t>/</a:t>
            </a:r>
            <a:r>
              <a:rPr lang="nl-NL" sz="1200" dirty="0" err="1"/>
              <a:t>rijpe-b-cel-lymfomen#diffuus</a:t>
            </a:r>
            <a:endParaRPr lang="nl-NL" sz="12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803"/>
            <a:ext cx="3496691" cy="22398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Hodgkin lymfoom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30% van de maligne lymfomen, incidentie: 350/j, 15-24 jaar of &gt;60 jaar oud</a:t>
            </a:r>
          </a:p>
          <a:p>
            <a:r>
              <a:rPr lang="nl-NL" dirty="0" smtClean="0"/>
              <a:t>Reed-Sternbergcellen</a:t>
            </a:r>
            <a:endParaRPr lang="nl-NL" dirty="0"/>
          </a:p>
          <a:p>
            <a:r>
              <a:rPr lang="nl-NL" dirty="0"/>
              <a:t>Behandeling:</a:t>
            </a:r>
          </a:p>
          <a:p>
            <a:pPr lvl="1"/>
            <a:r>
              <a:rPr lang="nl-NL" dirty="0"/>
              <a:t>Stadium I/II: 3-4 ABVD kuren + radiotherapie</a:t>
            </a:r>
          </a:p>
          <a:p>
            <a:pPr lvl="1"/>
            <a:r>
              <a:rPr lang="nl-NL" dirty="0"/>
              <a:t>Stadium III/IV: 6-8 ABVD of 8 BEACOPP </a:t>
            </a:r>
            <a:r>
              <a:rPr lang="nl-NL" dirty="0" smtClean="0"/>
              <a:t>kuren</a:t>
            </a:r>
            <a:endParaRPr lang="nl-NL" dirty="0"/>
          </a:p>
          <a:p>
            <a:r>
              <a:rPr lang="nl-NL" dirty="0" smtClean="0"/>
              <a:t>Prognose: </a:t>
            </a:r>
          </a:p>
          <a:p>
            <a:pPr lvl="1"/>
            <a:r>
              <a:rPr lang="nl-NL" dirty="0" smtClean="0"/>
              <a:t>Stadium I/II &gt;90% genezing</a:t>
            </a:r>
          </a:p>
          <a:p>
            <a:pPr lvl="1"/>
            <a:r>
              <a:rPr lang="nl-NL" dirty="0" smtClean="0"/>
              <a:t>Stadium III/IV &gt;75% genezing</a:t>
            </a:r>
          </a:p>
          <a:p>
            <a:pPr lvl="1"/>
            <a:r>
              <a:rPr lang="nl-NL" dirty="0" smtClean="0"/>
              <a:t>Recidief &lt;70 jaar in goede conditie </a:t>
            </a:r>
            <a:r>
              <a:rPr lang="nl-NL" dirty="0" smtClean="0">
                <a:sym typeface="Wingdings"/>
              </a:rPr>
              <a:t> autologe SCT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0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Folliculair lymfoom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Folliculair groeipatroon in lymfeklieren</a:t>
            </a:r>
          </a:p>
          <a:p>
            <a:r>
              <a:rPr lang="nl-NL" dirty="0" smtClean="0"/>
              <a:t>Geen genezing, maar groeit zeer traag</a:t>
            </a:r>
            <a:endParaRPr lang="nl-NL" dirty="0"/>
          </a:p>
          <a:p>
            <a:r>
              <a:rPr lang="nl-NL" dirty="0" smtClean="0"/>
              <a:t>1/3 transformeert naar snelgroeiend lymfoom</a:t>
            </a:r>
          </a:p>
          <a:p>
            <a:r>
              <a:rPr lang="nl-NL" dirty="0" smtClean="0"/>
              <a:t>Prognose m.b.v. FLIPI-score </a:t>
            </a:r>
            <a:r>
              <a:rPr lang="nl-NL" dirty="0" smtClean="0">
                <a:sym typeface="Wingdings"/>
              </a:rPr>
              <a:t> 10-jaars overleving 35-70% afhankelijk van score</a:t>
            </a:r>
          </a:p>
          <a:p>
            <a:r>
              <a:rPr lang="nl-NL" dirty="0" smtClean="0">
                <a:sym typeface="Wingdings"/>
              </a:rPr>
              <a:t>Gradering o.b.v. grootte lymfocyten</a:t>
            </a:r>
          </a:p>
          <a:p>
            <a:r>
              <a:rPr lang="nl-NL" dirty="0" smtClean="0">
                <a:sym typeface="Wingdings"/>
              </a:rPr>
              <a:t>Behandeling:</a:t>
            </a:r>
          </a:p>
          <a:p>
            <a:pPr lvl="1"/>
            <a:r>
              <a:rPr lang="nl-NL" dirty="0" smtClean="0">
                <a:sym typeface="Wingdings"/>
              </a:rPr>
              <a:t>Graad 1/2 en stadium I/II: RT</a:t>
            </a:r>
          </a:p>
          <a:p>
            <a:pPr lvl="1"/>
            <a:r>
              <a:rPr lang="nl-NL" dirty="0" smtClean="0">
                <a:sym typeface="Wingdings"/>
              </a:rPr>
              <a:t>Graad 1/2 en stadium III/IV: chemo + evt. RT</a:t>
            </a:r>
          </a:p>
          <a:p>
            <a:pPr lvl="1"/>
            <a:r>
              <a:rPr lang="nl-NL" dirty="0" smtClean="0">
                <a:sym typeface="Wingdings"/>
              </a:rPr>
              <a:t>Graad 3: chemo + evt. RT bij stadium 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1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R-CHOP bij NHL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Rituximab</a:t>
            </a:r>
            <a:r>
              <a:rPr lang="nl-NL" dirty="0" smtClean="0"/>
              <a:t>, cyclofosfamide, doxorubicine, </a:t>
            </a:r>
            <a:r>
              <a:rPr lang="nl-NL" dirty="0" err="1" smtClean="0"/>
              <a:t>vincristine</a:t>
            </a:r>
            <a:r>
              <a:rPr lang="nl-NL" dirty="0" smtClean="0"/>
              <a:t>, prednison</a:t>
            </a:r>
          </a:p>
          <a:p>
            <a:endParaRPr lang="nl-NL" dirty="0"/>
          </a:p>
          <a:p>
            <a:r>
              <a:rPr lang="nl-NL" dirty="0" smtClean="0"/>
              <a:t>Anti-emetica: </a:t>
            </a:r>
            <a:r>
              <a:rPr lang="nl-NL" dirty="0" err="1" smtClean="0"/>
              <a:t>akynzeo</a:t>
            </a:r>
            <a:endParaRPr lang="nl-NL" dirty="0" smtClean="0"/>
          </a:p>
          <a:p>
            <a:r>
              <a:rPr lang="nl-NL" dirty="0" smtClean="0"/>
              <a:t>6 dagen </a:t>
            </a:r>
            <a:r>
              <a:rPr lang="nl-NL" dirty="0" err="1" smtClean="0"/>
              <a:t>excreta</a:t>
            </a:r>
            <a:r>
              <a:rPr lang="nl-NL" dirty="0" smtClean="0"/>
              <a:t> bescherming</a:t>
            </a:r>
          </a:p>
          <a:p>
            <a:r>
              <a:rPr lang="nl-NL" dirty="0" smtClean="0"/>
              <a:t>Als R-CHOP-14: </a:t>
            </a:r>
            <a:r>
              <a:rPr lang="nl-NL" dirty="0"/>
              <a:t>G-CSF en PJP profylaxe</a:t>
            </a:r>
          </a:p>
          <a:p>
            <a:endParaRPr lang="nl-NL" dirty="0" smtClean="0"/>
          </a:p>
          <a:p>
            <a:r>
              <a:rPr lang="nl-NL" dirty="0" smtClean="0"/>
              <a:t>Let op: </a:t>
            </a:r>
          </a:p>
          <a:p>
            <a:pPr lvl="1"/>
            <a:r>
              <a:rPr lang="nl-NL" dirty="0" smtClean="0"/>
              <a:t>Dosisaanpassingen bij nierfunctiestoornissen of verhoogde </a:t>
            </a:r>
            <a:r>
              <a:rPr lang="nl-NL" dirty="0" err="1" smtClean="0"/>
              <a:t>transaminasen</a:t>
            </a:r>
            <a:r>
              <a:rPr lang="nl-NL" dirty="0" smtClean="0"/>
              <a:t>/bilirubine</a:t>
            </a:r>
          </a:p>
          <a:p>
            <a:pPr lvl="1"/>
            <a:r>
              <a:rPr lang="nl-NL" dirty="0" smtClean="0"/>
              <a:t>Overgevoeligheidsreactie op </a:t>
            </a:r>
            <a:r>
              <a:rPr lang="nl-NL" dirty="0" err="1" smtClean="0"/>
              <a:t>rituximab</a:t>
            </a:r>
            <a:endParaRPr lang="nl-NL" dirty="0" smtClean="0"/>
          </a:p>
          <a:p>
            <a:pPr lvl="1"/>
            <a:r>
              <a:rPr lang="nl-NL" dirty="0" err="1" smtClean="0"/>
              <a:t>Tumorlyse</a:t>
            </a:r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179512" y="655298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 smtClean="0"/>
              <a:t>iProva</a:t>
            </a:r>
            <a:r>
              <a:rPr lang="nl-NL" sz="1200" dirty="0" smtClean="0"/>
              <a:t> protocol: CHOP</a:t>
            </a:r>
            <a:endParaRPr lang="nl-NL" sz="1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78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Tumorlyse</a:t>
            </a:r>
            <a:r>
              <a:rPr lang="nl-NL" dirty="0"/>
              <a:t> syndroom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nl-NL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nl-NL" dirty="0" smtClean="0"/>
              <a:t> </a:t>
            </a:r>
            <a:r>
              <a:rPr lang="nl-NL" dirty="0"/>
              <a:t>urinezuur, kalium, fosfaat </a:t>
            </a:r>
            <a:r>
              <a:rPr lang="nl-NL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nl-NL" dirty="0"/>
              <a:t> calcium </a:t>
            </a:r>
            <a:endParaRPr lang="nl-NL" dirty="0" smtClean="0"/>
          </a:p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nl-NL" dirty="0">
                <a:sym typeface="Wingdings"/>
              </a:rPr>
              <a:t> </a:t>
            </a:r>
            <a:r>
              <a:rPr lang="nl-NL" dirty="0" smtClean="0">
                <a:sym typeface="Wingdings"/>
              </a:rPr>
              <a:t>    </a:t>
            </a:r>
            <a:r>
              <a:rPr lang="nl-NL" dirty="0">
                <a:sym typeface="Wingdings"/>
              </a:rPr>
              <a:t>h</a:t>
            </a:r>
            <a:r>
              <a:rPr lang="nl-NL" dirty="0"/>
              <a:t>artritmestoornissen en </a:t>
            </a:r>
            <a:r>
              <a:rPr lang="nl-NL" dirty="0" smtClean="0"/>
              <a:t>nierfunctiestoornissen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nl-NL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nl-NL" dirty="0"/>
              <a:t>Hoog risico bij: </a:t>
            </a:r>
            <a:endParaRPr lang="nl-NL" dirty="0" smtClean="0"/>
          </a:p>
          <a:p>
            <a:pPr marL="548640" lvl="2">
              <a:spcBef>
                <a:spcPts val="600"/>
              </a:spcBef>
              <a:buSzPct val="70000"/>
            </a:pPr>
            <a:r>
              <a:rPr lang="nl-NL" dirty="0"/>
              <a:t>Agressieve NHL met grote tumormassa en verhoogd LDH 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nl-NL" dirty="0"/>
              <a:t>Als voor behandeling al spontane </a:t>
            </a:r>
            <a:r>
              <a:rPr lang="nl-NL" dirty="0" smtClean="0"/>
              <a:t>TLS</a:t>
            </a:r>
          </a:p>
          <a:p>
            <a:pPr marL="548640" lvl="2">
              <a:spcBef>
                <a:spcPts val="600"/>
              </a:spcBef>
              <a:buSzPct val="70000"/>
            </a:pPr>
            <a:endParaRPr lang="nl-NL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nl-NL" dirty="0" smtClean="0"/>
              <a:t>Preventie</a:t>
            </a:r>
            <a:r>
              <a:rPr lang="nl-NL" dirty="0"/>
              <a:t>: </a:t>
            </a:r>
          </a:p>
          <a:p>
            <a:pPr lvl="1"/>
            <a:r>
              <a:rPr lang="nl-NL" sz="1800" dirty="0"/>
              <a:t>Optimale uitscheiding </a:t>
            </a:r>
            <a:r>
              <a:rPr lang="nl-NL" sz="1800" dirty="0" err="1"/>
              <a:t>uraten</a:t>
            </a:r>
            <a:r>
              <a:rPr lang="nl-NL" sz="1800" dirty="0"/>
              <a:t> middels hyperhydratie</a:t>
            </a:r>
          </a:p>
          <a:p>
            <a:pPr lvl="1"/>
            <a:r>
              <a:rPr lang="nl-NL" sz="1800" dirty="0"/>
              <a:t>Remmen </a:t>
            </a:r>
            <a:r>
              <a:rPr lang="nl-NL" sz="1800" dirty="0" err="1"/>
              <a:t>uraatsynthese</a:t>
            </a:r>
            <a:r>
              <a:rPr lang="nl-NL" sz="1800" dirty="0"/>
              <a:t> middels allopurinol</a:t>
            </a:r>
          </a:p>
          <a:p>
            <a:pPr lvl="1"/>
            <a:r>
              <a:rPr lang="nl-NL" sz="1800" dirty="0"/>
              <a:t>Eventueel </a:t>
            </a:r>
            <a:r>
              <a:rPr lang="nl-NL" sz="1800" dirty="0" smtClean="0"/>
              <a:t>eenmalig </a:t>
            </a:r>
            <a:r>
              <a:rPr lang="nl-NL" sz="1800" dirty="0"/>
              <a:t>3mg </a:t>
            </a:r>
            <a:r>
              <a:rPr lang="nl-NL" sz="1800" dirty="0" err="1"/>
              <a:t>rasburicase</a:t>
            </a:r>
            <a:r>
              <a:rPr lang="nl-NL" sz="1800" dirty="0"/>
              <a:t> bij hoog risico op TLS</a:t>
            </a:r>
          </a:p>
          <a:p>
            <a:pPr lvl="1"/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179512" y="655298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http://www2.hematologie-amc.nl/JHM-TLY-010_Tumorlysis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3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Take home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Let op klachten van </a:t>
            </a:r>
            <a:r>
              <a:rPr lang="nl-NL" dirty="0" err="1" smtClean="0"/>
              <a:t>extranodale</a:t>
            </a:r>
            <a:r>
              <a:rPr lang="nl-NL" dirty="0" smtClean="0"/>
              <a:t> lokalisaties als (eerste) uiting van een lymfoom </a:t>
            </a:r>
          </a:p>
          <a:p>
            <a:endParaRPr lang="nl-NL" dirty="0"/>
          </a:p>
          <a:p>
            <a:r>
              <a:rPr lang="nl-NL" dirty="0" smtClean="0"/>
              <a:t>DLBCL, Hodgkin en folliculair lymfoom komen frequent voor, prognose is sterk afhankelijk van het soort lymfoom en het stadium</a:t>
            </a:r>
          </a:p>
          <a:p>
            <a:endParaRPr lang="nl-NL" dirty="0" smtClean="0"/>
          </a:p>
          <a:p>
            <a:r>
              <a:rPr lang="nl-NL" dirty="0" smtClean="0"/>
              <a:t>Let bij het starten van de behandeling op het ontstaan van </a:t>
            </a:r>
            <a:r>
              <a:rPr lang="nl-NL" dirty="0" err="1" smtClean="0"/>
              <a:t>tumorlyse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9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Casus: patiënte, 55 jaar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SEH MDL:  buikpijn en </a:t>
            </a:r>
            <a:r>
              <a:rPr lang="nl-NL" dirty="0" err="1" smtClean="0"/>
              <a:t>melaena</a:t>
            </a:r>
            <a:endParaRPr lang="nl-NL" dirty="0" smtClean="0"/>
          </a:p>
          <a:p>
            <a:endParaRPr lang="nl-NL" dirty="0"/>
          </a:p>
          <a:p>
            <a:r>
              <a:rPr lang="nl-NL" dirty="0"/>
              <a:t>VG: </a:t>
            </a:r>
          </a:p>
          <a:p>
            <a:pPr marL="457200" lvl="1" indent="0">
              <a:buNone/>
            </a:pPr>
            <a:r>
              <a:rPr lang="nl-NL" dirty="0"/>
              <a:t>Jan. 2019: opname MDL </a:t>
            </a:r>
            <a:r>
              <a:rPr lang="nl-NL" dirty="0" smtClean="0"/>
              <a:t>i.v.m. koorts en braken; WD gastro</a:t>
            </a:r>
            <a:r>
              <a:rPr lang="nl-NL" dirty="0"/>
              <a:t>-enteritis</a:t>
            </a:r>
          </a:p>
          <a:p>
            <a:pPr marL="457200" lvl="1" indent="0">
              <a:buNone/>
            </a:pPr>
            <a:r>
              <a:rPr lang="nl-NL" dirty="0"/>
              <a:t>2018: </a:t>
            </a:r>
            <a:r>
              <a:rPr lang="nl-NL" dirty="0" err="1"/>
              <a:t>Ferriprieve</a:t>
            </a:r>
            <a:r>
              <a:rPr lang="nl-NL" dirty="0"/>
              <a:t> anemie zonder verklaring bij </a:t>
            </a:r>
            <a:r>
              <a:rPr lang="nl-NL" dirty="0" err="1"/>
              <a:t>gastro</a:t>
            </a:r>
            <a:r>
              <a:rPr lang="nl-NL" dirty="0"/>
              <a:t>/</a:t>
            </a:r>
            <a:r>
              <a:rPr lang="nl-NL" dirty="0" err="1"/>
              <a:t>coloscopie</a:t>
            </a:r>
            <a:r>
              <a:rPr lang="nl-NL" dirty="0"/>
              <a:t>, bij VCE wel bloeding met </a:t>
            </a:r>
            <a:r>
              <a:rPr lang="nl-NL" dirty="0" smtClean="0"/>
              <a:t>stolsels in duodenum, echter bij push &amp; pull gastroscopie </a:t>
            </a:r>
            <a:r>
              <a:rPr lang="nl-NL" dirty="0" err="1" smtClean="0"/>
              <a:t>g.b.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Medicatie: </a:t>
            </a:r>
            <a:r>
              <a:rPr lang="nl-NL" dirty="0" err="1" smtClean="0"/>
              <a:t>metamucil</a:t>
            </a:r>
            <a:r>
              <a:rPr lang="nl-NL" dirty="0" smtClean="0"/>
              <a:t> 1dd1, paracetamol ZN</a:t>
            </a:r>
            <a:endParaRPr lang="nl-NL" dirty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3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r>
              <a:rPr lang="nl-NL" dirty="0" smtClean="0"/>
              <a:t>Vragen?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44228"/>
            <a:ext cx="6510977" cy="5387835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7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Anamnese: </a:t>
            </a:r>
          </a:p>
          <a:p>
            <a:pPr lvl="1"/>
            <a:r>
              <a:rPr lang="nl-NL" dirty="0" smtClean="0"/>
              <a:t>Sinds half januari zeurende </a:t>
            </a:r>
            <a:r>
              <a:rPr lang="nl-NL" dirty="0" smtClean="0">
                <a:solidFill>
                  <a:srgbClr val="FF0000"/>
                </a:solidFill>
              </a:rPr>
              <a:t>buikpijn</a:t>
            </a:r>
            <a:r>
              <a:rPr lang="nl-NL" dirty="0" smtClean="0"/>
              <a:t> rechts, met name in liggende houding. </a:t>
            </a:r>
            <a:r>
              <a:rPr lang="nl-NL" dirty="0" smtClean="0">
                <a:solidFill>
                  <a:srgbClr val="FF0000"/>
                </a:solidFill>
              </a:rPr>
              <a:t>Vermoeid</a:t>
            </a:r>
            <a:r>
              <a:rPr lang="nl-NL" dirty="0" smtClean="0"/>
              <a:t>, malaise, duizelig bij opstaan. 4kg </a:t>
            </a:r>
            <a:r>
              <a:rPr lang="nl-NL" dirty="0" smtClean="0">
                <a:solidFill>
                  <a:srgbClr val="FF0000"/>
                </a:solidFill>
              </a:rPr>
              <a:t>gewichtsverlies</a:t>
            </a:r>
            <a:r>
              <a:rPr lang="nl-NL" dirty="0" smtClean="0"/>
              <a:t> in 2 maanden. </a:t>
            </a:r>
            <a:r>
              <a:rPr lang="nl-NL" dirty="0" smtClean="0">
                <a:solidFill>
                  <a:srgbClr val="FF0000"/>
                </a:solidFill>
              </a:rPr>
              <a:t>Nachtzweten</a:t>
            </a:r>
            <a:r>
              <a:rPr lang="nl-NL" dirty="0" smtClean="0"/>
              <a:t> sinds paar weken. Sinds paar dagen </a:t>
            </a:r>
            <a:r>
              <a:rPr lang="nl-NL" dirty="0" err="1" smtClean="0">
                <a:solidFill>
                  <a:srgbClr val="FF0000"/>
                </a:solidFill>
              </a:rPr>
              <a:t>melaena</a:t>
            </a:r>
            <a:r>
              <a:rPr lang="nl-NL" dirty="0" smtClean="0"/>
              <a:t>, echter laatste ontlasting normaal. </a:t>
            </a:r>
          </a:p>
          <a:p>
            <a:endParaRPr lang="nl-NL" dirty="0"/>
          </a:p>
          <a:p>
            <a:r>
              <a:rPr lang="nl-NL" dirty="0" smtClean="0"/>
              <a:t>Lichamelijk onderzoek:</a:t>
            </a:r>
          </a:p>
          <a:p>
            <a:pPr lvl="1"/>
            <a:r>
              <a:rPr lang="nl-NL" dirty="0" smtClean="0"/>
              <a:t>AH16/min, </a:t>
            </a:r>
            <a:r>
              <a:rPr lang="nl-NL" dirty="0" err="1" smtClean="0"/>
              <a:t>sat</a:t>
            </a:r>
            <a:r>
              <a:rPr lang="nl-NL" dirty="0" smtClean="0"/>
              <a:t> 100% bij kamerlucht, RR155/80mmHg, p100/min, </a:t>
            </a:r>
            <a:r>
              <a:rPr lang="nl-NL" dirty="0" smtClean="0">
                <a:solidFill>
                  <a:srgbClr val="FF0000"/>
                </a:solidFill>
              </a:rPr>
              <a:t>T38.0</a:t>
            </a:r>
          </a:p>
          <a:p>
            <a:pPr lvl="1"/>
            <a:r>
              <a:rPr lang="nl-NL" dirty="0" smtClean="0"/>
              <a:t>H/H: palpabele </a:t>
            </a:r>
            <a:r>
              <a:rPr lang="nl-NL" dirty="0" smtClean="0">
                <a:solidFill>
                  <a:srgbClr val="FF0000"/>
                </a:solidFill>
              </a:rPr>
              <a:t>lymfeklier</a:t>
            </a:r>
            <a:r>
              <a:rPr lang="nl-NL" dirty="0" smtClean="0"/>
              <a:t> van +/- 2cm links in de hals</a:t>
            </a:r>
          </a:p>
          <a:p>
            <a:pPr lvl="1"/>
            <a:r>
              <a:rPr lang="nl-NL" dirty="0" err="1" smtClean="0"/>
              <a:t>Abd</a:t>
            </a:r>
            <a:r>
              <a:rPr lang="nl-NL" dirty="0" smtClean="0"/>
              <a:t>: NP, soepel, drukpijn rechts naast navel, </a:t>
            </a:r>
            <a:r>
              <a:rPr lang="nl-NL" dirty="0" smtClean="0">
                <a:solidFill>
                  <a:srgbClr val="FF0000"/>
                </a:solidFill>
              </a:rPr>
              <a:t>zwelling</a:t>
            </a:r>
            <a:r>
              <a:rPr lang="nl-NL" dirty="0" smtClean="0"/>
              <a:t> van +/- 10cm </a:t>
            </a:r>
            <a:r>
              <a:rPr lang="nl-NL" dirty="0" err="1" smtClean="0"/>
              <a:t>t.p.v</a:t>
            </a:r>
            <a:r>
              <a:rPr lang="nl-NL" dirty="0" smtClean="0"/>
              <a:t>. navel</a:t>
            </a:r>
          </a:p>
          <a:p>
            <a:pPr lvl="1"/>
            <a:r>
              <a:rPr lang="nl-NL" dirty="0" smtClean="0"/>
              <a:t>RT: geen weerstanden, bruine </a:t>
            </a:r>
            <a:r>
              <a:rPr lang="nl-NL" dirty="0" err="1" smtClean="0"/>
              <a:t>def</a:t>
            </a:r>
            <a:r>
              <a:rPr lang="nl-NL" dirty="0" smtClean="0"/>
              <a:t> aan handschoen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8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Aanvullend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Lab:</a:t>
            </a:r>
          </a:p>
          <a:p>
            <a:pPr lvl="1"/>
            <a:r>
              <a:rPr lang="nl-NL" dirty="0" err="1" smtClean="0">
                <a:solidFill>
                  <a:srgbClr val="0070C0"/>
                </a:solidFill>
              </a:rPr>
              <a:t>Hb</a:t>
            </a:r>
            <a:r>
              <a:rPr lang="nl-NL" dirty="0" smtClean="0">
                <a:solidFill>
                  <a:srgbClr val="0070C0"/>
                </a:solidFill>
              </a:rPr>
              <a:t> 6.1 </a:t>
            </a:r>
            <a:r>
              <a:rPr lang="nl-NL" dirty="0" smtClean="0"/>
              <a:t>(6.7), L 8.8, T 230, </a:t>
            </a:r>
            <a:r>
              <a:rPr lang="nl-NL" dirty="0" smtClean="0">
                <a:solidFill>
                  <a:srgbClr val="FF0000"/>
                </a:solidFill>
              </a:rPr>
              <a:t>LDH 253 </a:t>
            </a:r>
            <a:r>
              <a:rPr lang="nl-NL" dirty="0" smtClean="0"/>
              <a:t>(282), MCV 90.3, </a:t>
            </a:r>
            <a:r>
              <a:rPr lang="nl-NL" dirty="0" smtClean="0">
                <a:solidFill>
                  <a:srgbClr val="FF0000"/>
                </a:solidFill>
              </a:rPr>
              <a:t>RDW 18.9 </a:t>
            </a:r>
            <a:r>
              <a:rPr lang="nl-NL" dirty="0" smtClean="0"/>
              <a:t>(18.2)</a:t>
            </a:r>
          </a:p>
          <a:p>
            <a:pPr lvl="1"/>
            <a:r>
              <a:rPr lang="nl-NL" dirty="0" err="1" smtClean="0"/>
              <a:t>Elektrolieten</a:t>
            </a:r>
            <a:r>
              <a:rPr lang="nl-NL" dirty="0" smtClean="0"/>
              <a:t>/nierfunctie/leverintegraal </a:t>
            </a:r>
            <a:r>
              <a:rPr lang="nl-NL" dirty="0" err="1" smtClean="0"/>
              <a:t>g.b.</a:t>
            </a:r>
            <a:endParaRPr lang="nl-NL" dirty="0" smtClean="0"/>
          </a:p>
          <a:p>
            <a:pPr lvl="1"/>
            <a:r>
              <a:rPr lang="nl-NL" dirty="0" err="1" smtClean="0">
                <a:solidFill>
                  <a:srgbClr val="0070C0"/>
                </a:solidFill>
              </a:rPr>
              <a:t>Ijzer</a:t>
            </a:r>
            <a:r>
              <a:rPr lang="nl-NL" dirty="0" smtClean="0">
                <a:solidFill>
                  <a:srgbClr val="0070C0"/>
                </a:solidFill>
              </a:rPr>
              <a:t> 7</a:t>
            </a:r>
            <a:r>
              <a:rPr lang="nl-NL" dirty="0" smtClean="0"/>
              <a:t> (10), </a:t>
            </a:r>
            <a:r>
              <a:rPr lang="nl-NL" dirty="0" smtClean="0">
                <a:solidFill>
                  <a:srgbClr val="0070C0"/>
                </a:solidFill>
              </a:rPr>
              <a:t>transferrine 19.6 </a:t>
            </a:r>
            <a:r>
              <a:rPr lang="nl-NL" dirty="0" smtClean="0"/>
              <a:t>(21.1), ijzersaturatie 18 (24), </a:t>
            </a:r>
            <a:r>
              <a:rPr lang="nl-NL" dirty="0" err="1" smtClean="0">
                <a:solidFill>
                  <a:srgbClr val="FF0000"/>
                </a:solidFill>
              </a:rPr>
              <a:t>ferritine</a:t>
            </a:r>
            <a:r>
              <a:rPr lang="nl-NL" dirty="0" smtClean="0">
                <a:solidFill>
                  <a:srgbClr val="FF0000"/>
                </a:solidFill>
              </a:rPr>
              <a:t> 1046 </a:t>
            </a:r>
            <a:r>
              <a:rPr lang="nl-NL" dirty="0" smtClean="0"/>
              <a:t>(1156)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Echo abdomen: </a:t>
            </a:r>
          </a:p>
          <a:p>
            <a:pPr lvl="1"/>
            <a:r>
              <a:rPr lang="nl-NL" dirty="0" err="1"/>
              <a:t>E</a:t>
            </a:r>
            <a:r>
              <a:rPr lang="nl-NL" dirty="0" err="1" smtClean="0"/>
              <a:t>choarme</a:t>
            </a:r>
            <a:r>
              <a:rPr lang="nl-NL" dirty="0" smtClean="0"/>
              <a:t> solitaire laesie van 1cm in de milt. Multipele lymfomen langs de aorta tot aan de bifurcatie, grootste ruim 10cm.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1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 spoed naar de poli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buSzPct val="70000"/>
            </a:pPr>
            <a:r>
              <a:rPr lang="nl-NL" dirty="0" smtClean="0"/>
              <a:t>CT</a:t>
            </a:r>
            <a:r>
              <a:rPr lang="nl-NL" dirty="0"/>
              <a:t>: zeer uitgebreide mesenteriale en para-aortale </a:t>
            </a:r>
            <a:r>
              <a:rPr lang="nl-NL" dirty="0">
                <a:solidFill>
                  <a:srgbClr val="FF0000"/>
                </a:solidFill>
              </a:rPr>
              <a:t>lymfadenopathie</a:t>
            </a:r>
            <a:r>
              <a:rPr lang="nl-NL" dirty="0"/>
              <a:t> met hepatomegalie en verdenking op </a:t>
            </a:r>
            <a:r>
              <a:rPr lang="nl-NL" dirty="0">
                <a:solidFill>
                  <a:srgbClr val="FF0000"/>
                </a:solidFill>
              </a:rPr>
              <a:t>miltinfiltratie</a:t>
            </a:r>
            <a:r>
              <a:rPr lang="nl-NL" dirty="0"/>
              <a:t>. Boven het diafragma alleen niet-vergrote lymfeklieren in hals/</a:t>
            </a:r>
            <a:r>
              <a:rPr lang="nl-NL" dirty="0" err="1"/>
              <a:t>axilla</a:t>
            </a:r>
            <a:r>
              <a:rPr lang="nl-NL" dirty="0"/>
              <a:t>/mediastinum. </a:t>
            </a:r>
            <a:endParaRPr lang="nl-NL" dirty="0" smtClean="0"/>
          </a:p>
          <a:p>
            <a:pPr marL="342900" lvl="1" indent="-342900">
              <a:spcBef>
                <a:spcPts val="600"/>
              </a:spcBef>
              <a:buSzPct val="70000"/>
            </a:pPr>
            <a:endParaRPr lang="nl-NL" dirty="0"/>
          </a:p>
          <a:p>
            <a:pPr marL="342900" lvl="1" indent="-342900">
              <a:spcBef>
                <a:spcPts val="600"/>
              </a:spcBef>
              <a:buSzPct val="70000"/>
            </a:pPr>
            <a:r>
              <a:rPr lang="nl-NL" dirty="0"/>
              <a:t>PET-scan: pathologisch </a:t>
            </a:r>
            <a:r>
              <a:rPr lang="nl-NL" dirty="0">
                <a:solidFill>
                  <a:srgbClr val="FF0000"/>
                </a:solidFill>
              </a:rPr>
              <a:t>vergrote lymfeklieren </a:t>
            </a:r>
            <a:r>
              <a:rPr lang="nl-NL" dirty="0"/>
              <a:t>met intense metabole activiteit boven en onder diafragma, meest uitgesproken abdominaal. Tevens </a:t>
            </a:r>
            <a:r>
              <a:rPr lang="nl-NL" dirty="0">
                <a:solidFill>
                  <a:srgbClr val="FF0000"/>
                </a:solidFill>
              </a:rPr>
              <a:t>skeletlokalisatie</a:t>
            </a:r>
            <a:r>
              <a:rPr lang="nl-NL" dirty="0"/>
              <a:t> L1 en verdenking </a:t>
            </a:r>
            <a:r>
              <a:rPr lang="nl-NL" dirty="0">
                <a:solidFill>
                  <a:srgbClr val="FF0000"/>
                </a:solidFill>
              </a:rPr>
              <a:t>orgaanlokalisatie in de milt</a:t>
            </a:r>
            <a:r>
              <a:rPr lang="nl-NL" dirty="0"/>
              <a:t>. Verdacht voor hooggradig lymfoom. </a:t>
            </a:r>
          </a:p>
          <a:p>
            <a:pPr marL="342900" lvl="1" indent="-342900">
              <a:spcBef>
                <a:spcPts val="600"/>
              </a:spcBef>
              <a:buSzPct val="70000"/>
            </a:pPr>
            <a:endParaRPr lang="nl-NL" dirty="0" smtClean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0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29398" r="38504" b="32952"/>
          <a:stretch/>
        </p:blipFill>
        <p:spPr bwMode="auto">
          <a:xfrm>
            <a:off x="395536" y="0"/>
            <a:ext cx="8388424" cy="684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5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 ondertussen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Opname elders i.v.m. plaatsgebrek hier:</a:t>
            </a:r>
          </a:p>
          <a:p>
            <a:pPr lvl="1"/>
            <a:r>
              <a:rPr lang="nl-NL" dirty="0" smtClean="0"/>
              <a:t>Bloedbraken met stolsels</a:t>
            </a:r>
          </a:p>
          <a:p>
            <a:pPr lvl="1"/>
            <a:r>
              <a:rPr lang="nl-NL" dirty="0" smtClean="0"/>
              <a:t>Gastroscopie: forse </a:t>
            </a:r>
            <a:r>
              <a:rPr lang="nl-NL" dirty="0" err="1" smtClean="0"/>
              <a:t>mucosale</a:t>
            </a:r>
            <a:r>
              <a:rPr lang="nl-NL" dirty="0" smtClean="0"/>
              <a:t> afwijking met lumen versmalling in pars </a:t>
            </a:r>
            <a:r>
              <a:rPr lang="nl-NL" dirty="0" err="1" smtClean="0"/>
              <a:t>horizontalis</a:t>
            </a:r>
            <a:r>
              <a:rPr lang="nl-NL" dirty="0" smtClean="0"/>
              <a:t> met stolsel zichtbaar </a:t>
            </a:r>
            <a:r>
              <a:rPr lang="nl-NL" dirty="0" smtClean="0">
                <a:sym typeface="Wingdings"/>
              </a:rPr>
              <a:t> biopten; </a:t>
            </a:r>
            <a:r>
              <a:rPr lang="nl-NL" dirty="0"/>
              <a:t>agressief CD20 positief B-cel </a:t>
            </a:r>
            <a:r>
              <a:rPr lang="nl-NL" dirty="0" smtClean="0"/>
              <a:t>lymfoom, passend bij diffuus </a:t>
            </a:r>
            <a:r>
              <a:rPr lang="nl-NL" dirty="0" err="1" smtClean="0"/>
              <a:t>grootcellig</a:t>
            </a:r>
            <a:r>
              <a:rPr lang="nl-NL" dirty="0" smtClean="0"/>
              <a:t> B-cel lymfoom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772138"/>
            <a:ext cx="2664296" cy="309499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3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en beleid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DLBCL stadium IV </a:t>
            </a:r>
            <a:r>
              <a:rPr lang="nl-NL" dirty="0" err="1"/>
              <a:t>bulky</a:t>
            </a:r>
            <a:r>
              <a:rPr lang="nl-NL" dirty="0"/>
              <a:t> </a:t>
            </a:r>
            <a:r>
              <a:rPr lang="nl-NL" dirty="0" err="1"/>
              <a:t>disease</a:t>
            </a:r>
            <a:r>
              <a:rPr lang="nl-NL" dirty="0"/>
              <a:t>, </a:t>
            </a:r>
            <a:r>
              <a:rPr lang="nl-NL" dirty="0" smtClean="0"/>
              <a:t>met </a:t>
            </a:r>
            <a:r>
              <a:rPr lang="nl-NL" dirty="0" err="1" smtClean="0"/>
              <a:t>extranodale</a:t>
            </a:r>
            <a:r>
              <a:rPr lang="nl-NL" dirty="0" smtClean="0"/>
              <a:t> </a:t>
            </a:r>
            <a:r>
              <a:rPr lang="nl-NL" dirty="0"/>
              <a:t>lokalisaties in skelet en duodenum </a:t>
            </a:r>
          </a:p>
          <a:p>
            <a:pPr lvl="1"/>
            <a:r>
              <a:rPr lang="nl-NL" dirty="0"/>
              <a:t>R-IPI score 3</a:t>
            </a:r>
          </a:p>
          <a:p>
            <a:pPr lvl="1"/>
            <a:r>
              <a:rPr lang="nl-NL" dirty="0"/>
              <a:t>CNS-IPI score 3 </a:t>
            </a:r>
            <a:endParaRPr lang="nl-NL" dirty="0" smtClean="0"/>
          </a:p>
          <a:p>
            <a:pPr lvl="1"/>
            <a:r>
              <a:rPr lang="nl-NL" dirty="0" smtClean="0"/>
              <a:t>Geen MYC-translocatie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Behandeling: </a:t>
            </a:r>
            <a:r>
              <a:rPr lang="nl-NL" dirty="0" err="1" smtClean="0"/>
              <a:t>reversed</a:t>
            </a:r>
            <a:r>
              <a:rPr lang="nl-NL" dirty="0" smtClean="0"/>
              <a:t> R-CHOP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5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Lymfomen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Hodgkin </a:t>
            </a:r>
          </a:p>
          <a:p>
            <a:r>
              <a:rPr lang="nl-NL" dirty="0" smtClean="0"/>
              <a:t>Non-Hodgkin</a:t>
            </a:r>
          </a:p>
          <a:p>
            <a:pPr lvl="1"/>
            <a:r>
              <a:rPr lang="nl-NL" dirty="0" smtClean="0"/>
              <a:t>Indolent B-cel NHL</a:t>
            </a:r>
          </a:p>
          <a:p>
            <a:pPr lvl="2"/>
            <a:r>
              <a:rPr lang="nl-NL" dirty="0" smtClean="0"/>
              <a:t>Folliculair lymfoom</a:t>
            </a:r>
          </a:p>
          <a:p>
            <a:pPr lvl="2"/>
            <a:r>
              <a:rPr lang="nl-NL" dirty="0" smtClean="0"/>
              <a:t>Marginaal zone lymfoom</a:t>
            </a:r>
          </a:p>
          <a:p>
            <a:pPr lvl="2"/>
            <a:r>
              <a:rPr lang="nl-NL" dirty="0"/>
              <a:t>Ziekte van </a:t>
            </a:r>
            <a:r>
              <a:rPr lang="nl-NL" dirty="0" err="1" smtClean="0"/>
              <a:t>Waldenström</a:t>
            </a:r>
            <a:endParaRPr lang="nl-NL" dirty="0" smtClean="0"/>
          </a:p>
          <a:p>
            <a:pPr lvl="2"/>
            <a:r>
              <a:rPr lang="nl-NL" dirty="0"/>
              <a:t>Chronische lymfatische </a:t>
            </a:r>
            <a:r>
              <a:rPr lang="nl-NL" dirty="0" smtClean="0"/>
              <a:t>leukemie</a:t>
            </a:r>
          </a:p>
          <a:p>
            <a:pPr lvl="1"/>
            <a:r>
              <a:rPr lang="nl-NL" dirty="0" smtClean="0"/>
              <a:t>Agressief B-cel NHL</a:t>
            </a:r>
          </a:p>
          <a:p>
            <a:pPr lvl="2"/>
            <a:r>
              <a:rPr lang="nl-NL" dirty="0" smtClean="0"/>
              <a:t>Diffuus </a:t>
            </a:r>
            <a:r>
              <a:rPr lang="nl-NL" dirty="0" err="1" smtClean="0"/>
              <a:t>grootcellig</a:t>
            </a:r>
            <a:r>
              <a:rPr lang="nl-NL" dirty="0" smtClean="0"/>
              <a:t> B-cel lymfoom</a:t>
            </a:r>
          </a:p>
          <a:p>
            <a:pPr lvl="2"/>
            <a:r>
              <a:rPr lang="nl-NL" dirty="0" err="1" smtClean="0"/>
              <a:t>Mantelcel</a:t>
            </a:r>
            <a:r>
              <a:rPr lang="nl-NL" dirty="0" smtClean="0"/>
              <a:t> lymfoom</a:t>
            </a:r>
          </a:p>
          <a:p>
            <a:pPr lvl="2"/>
            <a:r>
              <a:rPr lang="nl-NL" dirty="0"/>
              <a:t>Burkitt lymfoom </a:t>
            </a:r>
            <a:endParaRPr lang="nl-NL" dirty="0" smtClean="0"/>
          </a:p>
          <a:p>
            <a:pPr lvl="2"/>
            <a:r>
              <a:rPr lang="nl-NL" dirty="0" smtClean="0"/>
              <a:t>Lymfoom bij afweerstoornissen/posttransplantatie</a:t>
            </a:r>
          </a:p>
          <a:p>
            <a:pPr lvl="1"/>
            <a:r>
              <a:rPr lang="nl-NL" dirty="0" smtClean="0"/>
              <a:t>T-cel/NK-cel NHL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-387424"/>
            <a:ext cx="4324269" cy="428102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512" y="638132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/>
              <a:t>Chiappella</a:t>
            </a:r>
            <a:r>
              <a:rPr lang="nl-NL" sz="1200" dirty="0"/>
              <a:t>, </a:t>
            </a:r>
            <a:r>
              <a:rPr lang="nl-NL" sz="1200" dirty="0" err="1"/>
              <a:t>Annalisa</a:t>
            </a:r>
            <a:r>
              <a:rPr lang="nl-NL" sz="1200" dirty="0"/>
              <a:t> &amp; </a:t>
            </a:r>
            <a:r>
              <a:rPr lang="nl-NL" sz="1200" dirty="0" err="1"/>
              <a:t>Vitolo</a:t>
            </a:r>
            <a:r>
              <a:rPr lang="nl-NL" sz="1200" dirty="0"/>
              <a:t>, Umberto. (2012). </a:t>
            </a:r>
            <a:r>
              <a:rPr lang="nl-NL" sz="1200" dirty="0" err="1"/>
              <a:t>Lenalidomide</a:t>
            </a:r>
            <a:r>
              <a:rPr lang="nl-NL" sz="1200" dirty="0"/>
              <a:t> in Diffuse Large B-</a:t>
            </a:r>
            <a:r>
              <a:rPr lang="nl-NL" sz="1200" dirty="0" err="1"/>
              <a:t>Cell</a:t>
            </a:r>
            <a:r>
              <a:rPr lang="nl-NL" sz="1200" dirty="0"/>
              <a:t> </a:t>
            </a:r>
            <a:r>
              <a:rPr lang="nl-NL" sz="1200" dirty="0" err="1"/>
              <a:t>Lymphomas</a:t>
            </a:r>
            <a:r>
              <a:rPr lang="nl-NL" sz="1200" dirty="0"/>
              <a:t>. Advances in </a:t>
            </a:r>
            <a:r>
              <a:rPr lang="nl-NL" sz="1200" dirty="0" err="1"/>
              <a:t>hematology</a:t>
            </a:r>
            <a:r>
              <a:rPr lang="nl-NL" sz="1200" dirty="0"/>
              <a:t>. 2012. 498342. 10.1155/2012/498342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453B2-89A2-4D32-87EA-83410B5B30D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3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718</TotalTime>
  <Words>2125</Words>
  <Application>Microsoft Office PowerPoint</Application>
  <PresentationFormat>Diavoorstelling (4:3)</PresentationFormat>
  <Paragraphs>215</Paragraphs>
  <Slides>20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Oriel</vt:lpstr>
      <vt:lpstr>Klinische les hematologie</vt:lpstr>
      <vt:lpstr>Casus: patiënte, 55 jaar</vt:lpstr>
      <vt:lpstr>Casus</vt:lpstr>
      <vt:lpstr>Aanvullend onderzoek</vt:lpstr>
      <vt:lpstr>Met spoed naar de poli</vt:lpstr>
      <vt:lpstr>PowerPoint-presentatie</vt:lpstr>
      <vt:lpstr>Maar ondertussen…</vt:lpstr>
      <vt:lpstr>Conclusie en beleid</vt:lpstr>
      <vt:lpstr>Lymfomen</vt:lpstr>
      <vt:lpstr>Ann Arbor stadiëring</vt:lpstr>
      <vt:lpstr>Extranodale lokalisatie</vt:lpstr>
      <vt:lpstr>Waldeyer ring</vt:lpstr>
      <vt:lpstr>Diffuus grootcellig B-cel lymfoom</vt:lpstr>
      <vt:lpstr>Behandeling DLBCL</vt:lpstr>
      <vt:lpstr>Hodgkin lymfoom</vt:lpstr>
      <vt:lpstr>Folliculair lymfoom</vt:lpstr>
      <vt:lpstr>R-CHOP bij NHL</vt:lpstr>
      <vt:lpstr>Tumorlyse syndroom</vt:lpstr>
      <vt:lpstr>Take home</vt:lpstr>
      <vt:lpstr>Vragen? </vt:lpstr>
    </vt:vector>
  </TitlesOfParts>
  <Company>Flevoziekenhuis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Klinische les hematologie</dc:title>
  <dc:creator>Fijen, Lauré</dc:creator>
  <cp:lastModifiedBy>Fijen, Lauré</cp:lastModifiedBy>
  <cp:revision>109</cp:revision>
  <dcterms:created xsi:type="dcterms:W3CDTF">2019-03-09T06:44:37Z</dcterms:created>
  <dcterms:modified xsi:type="dcterms:W3CDTF">2019-03-22T11:00:59Z</dcterms:modified>
</cp:coreProperties>
</file>