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ram " initials="B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33" autoAdjust="0"/>
    <p:restoredTop sz="94625" autoAdjust="0"/>
  </p:normalViewPr>
  <p:slideViewPr>
    <p:cSldViewPr>
      <p:cViewPr varScale="1">
        <p:scale>
          <a:sx n="107" d="100"/>
          <a:sy n="107" d="100"/>
        </p:scale>
        <p:origin x="-109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C6332-C77C-44FD-9112-1D09CE729DB5}" type="datetimeFigureOut">
              <a:rPr lang="en-US" smtClean="0"/>
              <a:pPr/>
              <a:t>7/13/2016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3AC1F-26FE-4A24-BCDF-20032D9F7C72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C6332-C77C-44FD-9112-1D09CE729DB5}" type="datetimeFigureOut">
              <a:rPr lang="en-US" smtClean="0"/>
              <a:pPr/>
              <a:t>7/13/2016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3AC1F-26FE-4A24-BCDF-20032D9F7C72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C6332-C77C-44FD-9112-1D09CE729DB5}" type="datetimeFigureOut">
              <a:rPr lang="en-US" smtClean="0"/>
              <a:pPr/>
              <a:t>7/13/2016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3AC1F-26FE-4A24-BCDF-20032D9F7C72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C6332-C77C-44FD-9112-1D09CE729DB5}" type="datetimeFigureOut">
              <a:rPr lang="en-US" smtClean="0"/>
              <a:pPr/>
              <a:t>7/13/2016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3AC1F-26FE-4A24-BCDF-20032D9F7C72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C6332-C77C-44FD-9112-1D09CE729DB5}" type="datetimeFigureOut">
              <a:rPr lang="en-US" smtClean="0"/>
              <a:pPr/>
              <a:t>7/13/2016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3AC1F-26FE-4A24-BCDF-20032D9F7C72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C6332-C77C-44FD-9112-1D09CE729DB5}" type="datetimeFigureOut">
              <a:rPr lang="en-US" smtClean="0"/>
              <a:pPr/>
              <a:t>7/13/2016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3AC1F-26FE-4A24-BCDF-20032D9F7C72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C6332-C77C-44FD-9112-1D09CE729DB5}" type="datetimeFigureOut">
              <a:rPr lang="en-US" smtClean="0"/>
              <a:pPr/>
              <a:t>7/13/2016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3AC1F-26FE-4A24-BCDF-20032D9F7C72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C6332-C77C-44FD-9112-1D09CE729DB5}" type="datetimeFigureOut">
              <a:rPr lang="en-US" smtClean="0"/>
              <a:pPr/>
              <a:t>7/13/2016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3AC1F-26FE-4A24-BCDF-20032D9F7C72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C6332-C77C-44FD-9112-1D09CE729DB5}" type="datetimeFigureOut">
              <a:rPr lang="en-US" smtClean="0"/>
              <a:pPr/>
              <a:t>7/13/2016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3AC1F-26FE-4A24-BCDF-20032D9F7C72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C6332-C77C-44FD-9112-1D09CE729DB5}" type="datetimeFigureOut">
              <a:rPr lang="en-US" smtClean="0"/>
              <a:pPr/>
              <a:t>7/13/2016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3AC1F-26FE-4A24-BCDF-20032D9F7C72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C6332-C77C-44FD-9112-1D09CE729DB5}" type="datetimeFigureOut">
              <a:rPr lang="en-US" smtClean="0"/>
              <a:pPr/>
              <a:t>7/13/2016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3AC1F-26FE-4A24-BCDF-20032D9F7C72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3C6332-C77C-44FD-9112-1D09CE729DB5}" type="datetimeFigureOut">
              <a:rPr lang="en-US" smtClean="0"/>
              <a:pPr/>
              <a:t>7/13/2016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A3AC1F-26FE-4A24-BCDF-20032D9F7C72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unded Rectangle 9"/>
          <p:cNvSpPr/>
          <p:nvPr/>
        </p:nvSpPr>
        <p:spPr>
          <a:xfrm>
            <a:off x="1000100" y="571480"/>
            <a:ext cx="1500198" cy="28575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Verdenking  </a:t>
            </a:r>
          </a:p>
          <a:p>
            <a:pPr algn="ctr"/>
            <a:r>
              <a:rPr lang="en-US" sz="1000" dirty="0" smtClean="0"/>
              <a:t>diep veneuze trombose</a:t>
            </a:r>
            <a:endParaRPr lang="en-GB" sz="1000" dirty="0"/>
          </a:p>
        </p:txBody>
      </p:sp>
      <p:sp>
        <p:nvSpPr>
          <p:cNvPr id="13" name="Rounded Rectangle 12"/>
          <p:cNvSpPr/>
          <p:nvPr/>
        </p:nvSpPr>
        <p:spPr>
          <a:xfrm>
            <a:off x="857224" y="1285860"/>
            <a:ext cx="1785950" cy="28575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Wells score berekenen</a:t>
            </a:r>
            <a:endParaRPr lang="en-GB" sz="1000" dirty="0"/>
          </a:p>
        </p:txBody>
      </p:sp>
      <p:cxnSp>
        <p:nvCxnSpPr>
          <p:cNvPr id="15" name="Straight Arrow Connector 14"/>
          <p:cNvCxnSpPr>
            <a:stCxn id="10" idx="2"/>
            <a:endCxn id="13" idx="0"/>
          </p:cNvCxnSpPr>
          <p:nvPr/>
        </p:nvCxnSpPr>
        <p:spPr>
          <a:xfrm rot="5400000">
            <a:off x="1535885" y="1071546"/>
            <a:ext cx="428628" cy="1588"/>
          </a:xfrm>
          <a:prstGeom prst="straightConnector1">
            <a:avLst/>
          </a:prstGeom>
          <a:ln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6" name="Table 15"/>
          <p:cNvGraphicFramePr>
            <a:graphicFrameLocks noGrp="1"/>
          </p:cNvGraphicFramePr>
          <p:nvPr/>
        </p:nvGraphicFramePr>
        <p:xfrm>
          <a:off x="3571868" y="142852"/>
          <a:ext cx="3500462" cy="2166791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{3C2FFA5D-87B4-456A-9821-1D502468CF0F}</a:tableStyleId>
              </a:tblPr>
              <a:tblGrid>
                <a:gridCol w="3143272"/>
                <a:gridCol w="357190"/>
              </a:tblGrid>
              <a:tr h="211943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000" b="1" dirty="0">
                          <a:solidFill>
                            <a:schemeClr val="bg1"/>
                          </a:solidFill>
                        </a:rPr>
                        <a:t>WELLS </a:t>
                      </a:r>
                      <a:r>
                        <a:rPr lang="nl-NL" sz="1000" b="1" dirty="0" smtClean="0">
                          <a:solidFill>
                            <a:schemeClr val="bg1"/>
                          </a:solidFill>
                        </a:rPr>
                        <a:t>DVT</a:t>
                      </a:r>
                      <a:endParaRPr lang="en-GB" sz="1000" b="1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17340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000" dirty="0">
                          <a:solidFill>
                            <a:schemeClr val="bg1"/>
                          </a:solidFill>
                        </a:rPr>
                        <a:t>Lokale gevoeligheid/pijn in gebied diep veneuze systeem</a:t>
                      </a:r>
                      <a:endParaRPr lang="en-GB" sz="100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000" dirty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en-GB" sz="100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</a:tr>
              <a:tr h="17340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000" dirty="0">
                          <a:solidFill>
                            <a:schemeClr val="bg1"/>
                          </a:solidFill>
                        </a:rPr>
                        <a:t>Recente immobilisatie langer dan drie dagen en/of operatie in voorgaande vier weken</a:t>
                      </a:r>
                      <a:endParaRPr lang="en-GB" sz="100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000" dirty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en-GB" sz="100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</a:tr>
              <a:tr h="17340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000" dirty="0">
                          <a:solidFill>
                            <a:schemeClr val="bg1"/>
                          </a:solidFill>
                        </a:rPr>
                        <a:t>Paralyse, parese of recent gipsverband aan het been</a:t>
                      </a:r>
                      <a:endParaRPr lang="en-GB" sz="100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000" dirty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en-GB" sz="100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</a:tr>
              <a:tr h="17340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000">
                          <a:solidFill>
                            <a:schemeClr val="bg1"/>
                          </a:solidFill>
                        </a:rPr>
                        <a:t>Pitting oedeem meer uitgesproken in sympt. Been</a:t>
                      </a:r>
                      <a:endParaRPr lang="en-GB" sz="100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000">
                          <a:solidFill>
                            <a:schemeClr val="bg1"/>
                          </a:solidFill>
                        </a:rPr>
                        <a:t>1</a:t>
                      </a:r>
                      <a:endParaRPr lang="en-GB" sz="100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</a:tr>
              <a:tr h="17340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000">
                          <a:solidFill>
                            <a:schemeClr val="bg1"/>
                          </a:solidFill>
                        </a:rPr>
                        <a:t>Zwelling gehele been</a:t>
                      </a:r>
                      <a:endParaRPr lang="en-GB" sz="100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000">
                          <a:solidFill>
                            <a:schemeClr val="bg1"/>
                          </a:solidFill>
                        </a:rPr>
                        <a:t>1</a:t>
                      </a:r>
                      <a:endParaRPr lang="en-GB" sz="100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</a:tr>
              <a:tr h="17340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000">
                          <a:solidFill>
                            <a:schemeClr val="bg1"/>
                          </a:solidFill>
                        </a:rPr>
                        <a:t>Maligniteit of (palliatieve) behandeling in laatste zes maanden</a:t>
                      </a:r>
                      <a:endParaRPr lang="en-GB" sz="100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000">
                          <a:solidFill>
                            <a:schemeClr val="bg1"/>
                          </a:solidFill>
                        </a:rPr>
                        <a:t>1</a:t>
                      </a:r>
                      <a:endParaRPr lang="en-GB" sz="100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</a:tr>
              <a:tr h="17340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000">
                          <a:solidFill>
                            <a:schemeClr val="bg1"/>
                          </a:solidFill>
                        </a:rPr>
                        <a:t>Collaterale oppervlakkige venen (geen varices)</a:t>
                      </a:r>
                      <a:endParaRPr lang="en-GB" sz="100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000">
                          <a:solidFill>
                            <a:schemeClr val="bg1"/>
                          </a:solidFill>
                        </a:rPr>
                        <a:t>1</a:t>
                      </a:r>
                      <a:endParaRPr lang="en-GB" sz="100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</a:tr>
              <a:tr h="17340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000" dirty="0">
                          <a:solidFill>
                            <a:schemeClr val="bg1"/>
                          </a:solidFill>
                        </a:rPr>
                        <a:t>Omvang kuit ≥3cm tov asymptomatische zijde (10cm onder tuberositas tibiae gemeten)</a:t>
                      </a:r>
                      <a:endParaRPr lang="en-GB" sz="100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000">
                          <a:solidFill>
                            <a:schemeClr val="bg1"/>
                          </a:solidFill>
                        </a:rPr>
                        <a:t>1</a:t>
                      </a:r>
                      <a:endParaRPr lang="en-GB" sz="100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</a:tr>
              <a:tr h="17340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000" dirty="0">
                          <a:solidFill>
                            <a:schemeClr val="bg1"/>
                          </a:solidFill>
                        </a:rPr>
                        <a:t>Alternatieve diagnose ten minste even waarschijnlijk</a:t>
                      </a:r>
                      <a:endParaRPr lang="en-GB" sz="100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000" dirty="0">
                          <a:solidFill>
                            <a:schemeClr val="bg1"/>
                          </a:solidFill>
                        </a:rPr>
                        <a:t>-2</a:t>
                      </a:r>
                      <a:endParaRPr lang="en-GB" sz="100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10243" name="AutoShape 3" descr="https://c7emm1dg48o-6i5crp.sec.amc.nl/Management/DataResource.axd?FILE=48FE9A2032877389175C9565B8C1014DCA18161E74572E8CC098D43530857021AE0AFA800743E715E16874DAB08F3E9FD5F24CE903DA53CB70962625A7C5603EBD073F4F53B0FBB6CFAC90AD8764274A3BD0D365815EA9C86952700F0CCDB237E2D736895824028BC5BB5135CBDA3048150CE1AB19D9DF426ABDE95C219D78631D560163F9770A027A6950CCD5EB4CAB6A1F79C12CB5B161246448176D8C3047AEBDE96B1AEE2161E4E6539DD9B3959F61871C8AC1E8F0346759B3E0A4212D44"/>
          <p:cNvSpPr>
            <a:spLocks noChangeAspect="1" noChangeArrowheads="1"/>
          </p:cNvSpPr>
          <p:nvPr/>
        </p:nvSpPr>
        <p:spPr bwMode="auto">
          <a:xfrm>
            <a:off x="155575" y="-1195388"/>
            <a:ext cx="3409950" cy="25050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000" dirty="0"/>
          </a:p>
        </p:txBody>
      </p:sp>
      <p:sp>
        <p:nvSpPr>
          <p:cNvPr id="10245" name="AutoShape 5" descr="https://c7emm1dg48o-6i5crp.sec.amc.nl/Management/DataResource.axd?FILE=48FE9A2032877389175C9565B8C1014DCA18161E74572E8CC098D43530857021AE0AFA800743E715E16874DAB08F3E9FD5F24CE903DA53CB70962625A7C5603EBD073F4F53B0FBB6CFAC90AD8764274A3BD0D365815EA9C86952700F0CCDB237E2D736895824028BC5BB5135CBDA3048150CE1AB19D9DF426ABDE95C219D78631D560163F9770A027A6950CCD5EB4CAB6A1F79C12CB5B161246448176D8C3047AEBDE96B1AEE2161E4E6539DD9B3959F61871C8AC1E8F0346759B3E0A4212D44"/>
          <p:cNvSpPr>
            <a:spLocks noChangeAspect="1" noChangeArrowheads="1"/>
          </p:cNvSpPr>
          <p:nvPr/>
        </p:nvSpPr>
        <p:spPr bwMode="auto">
          <a:xfrm>
            <a:off x="357158" y="-1252538"/>
            <a:ext cx="3409950" cy="25050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000" dirty="0"/>
          </a:p>
        </p:txBody>
      </p:sp>
      <p:sp>
        <p:nvSpPr>
          <p:cNvPr id="26" name="Rounded Rectangle 25"/>
          <p:cNvSpPr/>
          <p:nvPr/>
        </p:nvSpPr>
        <p:spPr>
          <a:xfrm>
            <a:off x="857224" y="1857364"/>
            <a:ext cx="428628" cy="28575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&lt;2</a:t>
            </a:r>
            <a:endParaRPr lang="en-GB" sz="1000" dirty="0"/>
          </a:p>
        </p:txBody>
      </p:sp>
      <p:sp>
        <p:nvSpPr>
          <p:cNvPr id="28" name="Rounded Rectangle 27"/>
          <p:cNvSpPr/>
          <p:nvPr/>
        </p:nvSpPr>
        <p:spPr>
          <a:xfrm>
            <a:off x="71406" y="2500306"/>
            <a:ext cx="928694" cy="28575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 smtClean="0"/>
              <a:t>D-dimeer</a:t>
            </a:r>
          </a:p>
          <a:p>
            <a:pPr algn="ctr"/>
            <a:r>
              <a:rPr lang="en-GB" sz="1000" dirty="0" smtClean="0"/>
              <a:t>≤ </a:t>
            </a:r>
            <a:r>
              <a:rPr lang="en-US" sz="1000" dirty="0" smtClean="0"/>
              <a:t>500 </a:t>
            </a:r>
            <a:r>
              <a:rPr lang="el-GR" sz="1000" dirty="0" smtClean="0"/>
              <a:t>μ</a:t>
            </a:r>
            <a:r>
              <a:rPr lang="en-US" sz="1000" dirty="0" smtClean="0"/>
              <a:t>g/l</a:t>
            </a:r>
            <a:endParaRPr lang="en-GB" sz="1000" dirty="0"/>
          </a:p>
        </p:txBody>
      </p:sp>
      <p:sp>
        <p:nvSpPr>
          <p:cNvPr id="30" name="Rounded Rectangle 29"/>
          <p:cNvSpPr/>
          <p:nvPr/>
        </p:nvSpPr>
        <p:spPr>
          <a:xfrm>
            <a:off x="71406" y="3071810"/>
            <a:ext cx="928662" cy="28575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DVT uitgesloten</a:t>
            </a:r>
            <a:endParaRPr lang="en-GB" sz="1000" dirty="0"/>
          </a:p>
        </p:txBody>
      </p:sp>
      <p:sp>
        <p:nvSpPr>
          <p:cNvPr id="32" name="Rounded Rectangle 31"/>
          <p:cNvSpPr/>
          <p:nvPr/>
        </p:nvSpPr>
        <p:spPr>
          <a:xfrm>
            <a:off x="2071670" y="2500306"/>
            <a:ext cx="857256" cy="28575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Echo</a:t>
            </a:r>
            <a:endParaRPr lang="en-GB" sz="1000" dirty="0"/>
          </a:p>
        </p:txBody>
      </p:sp>
      <p:sp>
        <p:nvSpPr>
          <p:cNvPr id="33" name="Rounded Rectangle 32"/>
          <p:cNvSpPr/>
          <p:nvPr/>
        </p:nvSpPr>
        <p:spPr>
          <a:xfrm>
            <a:off x="2285984" y="1857364"/>
            <a:ext cx="428628" cy="28575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 smtClean="0"/>
              <a:t>≥ </a:t>
            </a:r>
            <a:r>
              <a:rPr lang="en-US" sz="1000" dirty="0" smtClean="0"/>
              <a:t>2</a:t>
            </a:r>
            <a:endParaRPr lang="en-GB" sz="1000" dirty="0"/>
          </a:p>
        </p:txBody>
      </p:sp>
      <p:sp>
        <p:nvSpPr>
          <p:cNvPr id="34" name="Rounded Rectangle 33"/>
          <p:cNvSpPr/>
          <p:nvPr/>
        </p:nvSpPr>
        <p:spPr>
          <a:xfrm>
            <a:off x="1071538" y="2500306"/>
            <a:ext cx="857256" cy="28575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 smtClean="0"/>
              <a:t>D-dimeer</a:t>
            </a:r>
          </a:p>
          <a:p>
            <a:pPr algn="ctr"/>
            <a:r>
              <a:rPr lang="en-GB" sz="1000" dirty="0" smtClean="0"/>
              <a:t>&gt; </a:t>
            </a:r>
            <a:r>
              <a:rPr lang="en-US" sz="1000" dirty="0" smtClean="0"/>
              <a:t>500 </a:t>
            </a:r>
            <a:r>
              <a:rPr lang="el-GR" sz="1000" dirty="0" smtClean="0"/>
              <a:t>μ</a:t>
            </a:r>
            <a:r>
              <a:rPr lang="en-US" sz="1000" dirty="0" smtClean="0"/>
              <a:t>g/l</a:t>
            </a:r>
            <a:endParaRPr lang="en-GB" sz="1000" dirty="0"/>
          </a:p>
        </p:txBody>
      </p:sp>
      <p:sp>
        <p:nvSpPr>
          <p:cNvPr id="51" name="Rounded Rectangle 50"/>
          <p:cNvSpPr/>
          <p:nvPr/>
        </p:nvSpPr>
        <p:spPr>
          <a:xfrm>
            <a:off x="2071670" y="4214818"/>
            <a:ext cx="857256" cy="28575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/>
          </a:p>
          <a:p>
            <a:pPr algn="ctr"/>
            <a:r>
              <a:rPr lang="en-US" sz="1000" dirty="0" smtClean="0"/>
              <a:t>negatief	</a:t>
            </a:r>
            <a:endParaRPr lang="en-GB" sz="1000" dirty="0"/>
          </a:p>
        </p:txBody>
      </p:sp>
      <p:sp>
        <p:nvSpPr>
          <p:cNvPr id="53" name="Rounded Rectangle 52"/>
          <p:cNvSpPr/>
          <p:nvPr/>
        </p:nvSpPr>
        <p:spPr>
          <a:xfrm>
            <a:off x="4214810" y="3143248"/>
            <a:ext cx="714380" cy="357190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/>
          </a:p>
          <a:p>
            <a:pPr algn="ctr"/>
            <a:r>
              <a:rPr lang="en-US" sz="1000" b="1" dirty="0" smtClean="0"/>
              <a:t>DVT/VTE</a:t>
            </a:r>
            <a:r>
              <a:rPr lang="en-US" sz="1000" dirty="0" smtClean="0"/>
              <a:t>	</a:t>
            </a:r>
            <a:endParaRPr lang="en-GB" sz="1000" dirty="0"/>
          </a:p>
        </p:txBody>
      </p:sp>
      <p:sp>
        <p:nvSpPr>
          <p:cNvPr id="66" name="Rounded Rectangle 65"/>
          <p:cNvSpPr/>
          <p:nvPr/>
        </p:nvSpPr>
        <p:spPr>
          <a:xfrm>
            <a:off x="1928794" y="3643314"/>
            <a:ext cx="1143008" cy="28575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Na 5-7 dagen echo herhalen</a:t>
            </a:r>
            <a:endParaRPr lang="en-GB" sz="1000" dirty="0"/>
          </a:p>
        </p:txBody>
      </p:sp>
      <p:sp>
        <p:nvSpPr>
          <p:cNvPr id="86" name="Rounded Rectangle 85"/>
          <p:cNvSpPr/>
          <p:nvPr/>
        </p:nvSpPr>
        <p:spPr>
          <a:xfrm>
            <a:off x="2071670" y="3071810"/>
            <a:ext cx="857256" cy="28575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/>
          </a:p>
          <a:p>
            <a:pPr algn="ctr"/>
            <a:r>
              <a:rPr lang="en-US" sz="1000" dirty="0" smtClean="0"/>
              <a:t>negatief	</a:t>
            </a:r>
            <a:endParaRPr lang="en-GB" sz="1000" dirty="0"/>
          </a:p>
        </p:txBody>
      </p:sp>
      <p:sp>
        <p:nvSpPr>
          <p:cNvPr id="87" name="Rounded Rectangle 86"/>
          <p:cNvSpPr/>
          <p:nvPr/>
        </p:nvSpPr>
        <p:spPr>
          <a:xfrm>
            <a:off x="428596" y="5429264"/>
            <a:ext cx="1714512" cy="50006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000" dirty="0" smtClean="0"/>
              <a:t>DVT onwaarschijnlijk</a:t>
            </a:r>
          </a:p>
          <a:p>
            <a:r>
              <a:rPr lang="en-US" sz="1000" dirty="0"/>
              <a:t>Retour </a:t>
            </a:r>
            <a:r>
              <a:rPr lang="en-US" sz="1000" dirty="0" err="1"/>
              <a:t>huisarts</a:t>
            </a:r>
            <a:endParaRPr lang="en-US" sz="1000" dirty="0"/>
          </a:p>
          <a:p>
            <a:r>
              <a:rPr lang="en-US" sz="1000" dirty="0" err="1" smtClean="0"/>
              <a:t>Overweeg</a:t>
            </a:r>
            <a:r>
              <a:rPr lang="en-US" sz="1000" dirty="0" smtClean="0"/>
              <a:t> altern. </a:t>
            </a:r>
            <a:r>
              <a:rPr lang="en-US" sz="1000" dirty="0" smtClean="0"/>
              <a:t>diagnose </a:t>
            </a:r>
            <a:endParaRPr lang="en-US" sz="1000" dirty="0" smtClean="0"/>
          </a:p>
        </p:txBody>
      </p:sp>
      <p:sp>
        <p:nvSpPr>
          <p:cNvPr id="100" name="Rounded Rectangle 99"/>
          <p:cNvSpPr/>
          <p:nvPr/>
        </p:nvSpPr>
        <p:spPr>
          <a:xfrm>
            <a:off x="4357686" y="2643182"/>
            <a:ext cx="1285884" cy="285752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tromboflebitis</a:t>
            </a:r>
            <a:endParaRPr lang="en-GB" sz="1000" dirty="0"/>
          </a:p>
        </p:txBody>
      </p:sp>
      <p:sp>
        <p:nvSpPr>
          <p:cNvPr id="107" name="Rounded Rectangle 106"/>
          <p:cNvSpPr/>
          <p:nvPr/>
        </p:nvSpPr>
        <p:spPr>
          <a:xfrm>
            <a:off x="3428992" y="3786190"/>
            <a:ext cx="1071570" cy="28575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Idiopathisch</a:t>
            </a:r>
          </a:p>
        </p:txBody>
      </p:sp>
      <p:sp>
        <p:nvSpPr>
          <p:cNvPr id="108" name="Rounded Rectangle 107"/>
          <p:cNvSpPr/>
          <p:nvPr/>
        </p:nvSpPr>
        <p:spPr>
          <a:xfrm>
            <a:off x="4572000" y="3786190"/>
            <a:ext cx="1071570" cy="28575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Secundair</a:t>
            </a:r>
          </a:p>
        </p:txBody>
      </p:sp>
      <p:sp>
        <p:nvSpPr>
          <p:cNvPr id="109" name="Rounded Rectangle 108"/>
          <p:cNvSpPr/>
          <p:nvPr/>
        </p:nvSpPr>
        <p:spPr>
          <a:xfrm>
            <a:off x="3929058" y="4429132"/>
            <a:ext cx="1285884" cy="28575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eGFR, trombocyten</a:t>
            </a:r>
          </a:p>
          <a:p>
            <a:pPr algn="ctr"/>
            <a:r>
              <a:rPr lang="en-US" sz="1000" dirty="0" smtClean="0"/>
              <a:t>APTT, PTT</a:t>
            </a:r>
            <a:endParaRPr lang="en-GB" sz="1000" dirty="0"/>
          </a:p>
        </p:txBody>
      </p:sp>
      <p:sp>
        <p:nvSpPr>
          <p:cNvPr id="110" name="Rounded Rectangle 109"/>
          <p:cNvSpPr/>
          <p:nvPr/>
        </p:nvSpPr>
        <p:spPr>
          <a:xfrm>
            <a:off x="3286116" y="4857760"/>
            <a:ext cx="928694" cy="28575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eGFR &gt;50 ml/min</a:t>
            </a:r>
            <a:endParaRPr lang="en-GB" sz="1000" dirty="0"/>
          </a:p>
        </p:txBody>
      </p:sp>
      <p:sp>
        <p:nvSpPr>
          <p:cNvPr id="113" name="Rounded Rectangle 112"/>
          <p:cNvSpPr/>
          <p:nvPr/>
        </p:nvSpPr>
        <p:spPr>
          <a:xfrm>
            <a:off x="4929190" y="4857760"/>
            <a:ext cx="928694" cy="28575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eGFR &lt;50 ml/min</a:t>
            </a:r>
            <a:endParaRPr lang="en-GB" sz="1000" dirty="0"/>
          </a:p>
        </p:txBody>
      </p:sp>
      <p:sp>
        <p:nvSpPr>
          <p:cNvPr id="117" name="Rounded Rectangle 116"/>
          <p:cNvSpPr/>
          <p:nvPr/>
        </p:nvSpPr>
        <p:spPr>
          <a:xfrm>
            <a:off x="3000364" y="5429264"/>
            <a:ext cx="1500198" cy="50006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 smtClean="0"/>
          </a:p>
          <a:p>
            <a:pPr algn="ctr"/>
            <a:r>
              <a:rPr lang="en-US" sz="1000" dirty="0" smtClean="0"/>
              <a:t>Rivaroxaban (Xarelto)</a:t>
            </a:r>
          </a:p>
          <a:p>
            <a:pPr algn="ctr"/>
            <a:r>
              <a:rPr lang="en-US" sz="1000" dirty="0" smtClean="0"/>
              <a:t>Dag 1 t/m 21 2dd 15mg</a:t>
            </a:r>
          </a:p>
          <a:p>
            <a:pPr algn="ctr"/>
            <a:r>
              <a:rPr lang="en-US" sz="1000" dirty="0" smtClean="0"/>
              <a:t>Vanaf dag 22 1dd 20mg</a:t>
            </a:r>
          </a:p>
          <a:p>
            <a:pPr algn="ctr"/>
            <a:r>
              <a:rPr lang="en-US" sz="1000" dirty="0" smtClean="0"/>
              <a:t> </a:t>
            </a:r>
            <a:endParaRPr lang="en-GB" sz="1000" dirty="0"/>
          </a:p>
        </p:txBody>
      </p:sp>
      <p:sp>
        <p:nvSpPr>
          <p:cNvPr id="118" name="Rounded Rectangle 117"/>
          <p:cNvSpPr/>
          <p:nvPr/>
        </p:nvSpPr>
        <p:spPr>
          <a:xfrm>
            <a:off x="4643438" y="5429264"/>
            <a:ext cx="1500198" cy="50006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 smtClean="0"/>
          </a:p>
          <a:p>
            <a:pPr algn="ctr"/>
            <a:r>
              <a:rPr lang="en-US" sz="1000" dirty="0" smtClean="0"/>
              <a:t>Apixaban (Eliquis)</a:t>
            </a:r>
          </a:p>
          <a:p>
            <a:pPr algn="ctr"/>
            <a:r>
              <a:rPr lang="en-US" sz="1000" dirty="0" smtClean="0"/>
              <a:t>Dag 1 t/m 7 2dd 10mg</a:t>
            </a:r>
          </a:p>
          <a:p>
            <a:pPr algn="ctr"/>
            <a:r>
              <a:rPr lang="en-US" sz="1000" dirty="0" smtClean="0"/>
              <a:t>Vanaf dag 7 2dd  5mg</a:t>
            </a:r>
          </a:p>
          <a:p>
            <a:pPr algn="ctr"/>
            <a:r>
              <a:rPr lang="en-US" sz="1000" dirty="0" smtClean="0"/>
              <a:t> </a:t>
            </a:r>
            <a:endParaRPr lang="en-GB" sz="1000" dirty="0"/>
          </a:p>
        </p:txBody>
      </p:sp>
      <p:sp>
        <p:nvSpPr>
          <p:cNvPr id="132" name="Rounded Rectangle 131"/>
          <p:cNvSpPr/>
          <p:nvPr/>
        </p:nvSpPr>
        <p:spPr>
          <a:xfrm>
            <a:off x="6643702" y="4857760"/>
            <a:ext cx="1571636" cy="285752"/>
          </a:xfrm>
          <a:prstGeom prst="round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Contra-indicatie DOAC</a:t>
            </a:r>
            <a:endParaRPr lang="en-GB" sz="1000" dirty="0"/>
          </a:p>
        </p:txBody>
      </p:sp>
      <p:sp>
        <p:nvSpPr>
          <p:cNvPr id="133" name="Rounded Rectangle 132"/>
          <p:cNvSpPr/>
          <p:nvPr/>
        </p:nvSpPr>
        <p:spPr>
          <a:xfrm>
            <a:off x="4286248" y="6215082"/>
            <a:ext cx="2214578" cy="50006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000" dirty="0" smtClean="0"/>
              <a:t>Dijbeenkous aanmeten op SEH</a:t>
            </a:r>
          </a:p>
          <a:p>
            <a:r>
              <a:rPr lang="en-US" sz="1000" dirty="0" smtClean="0"/>
              <a:t>Artsenverklaring (indien DOAC)</a:t>
            </a:r>
          </a:p>
          <a:p>
            <a:r>
              <a:rPr lang="en-US" sz="1000" dirty="0" smtClean="0"/>
              <a:t>Pt maakt poli afspraak na 2-3wk</a:t>
            </a:r>
          </a:p>
        </p:txBody>
      </p:sp>
      <p:cxnSp>
        <p:nvCxnSpPr>
          <p:cNvPr id="148" name="Straight Arrow Connector 147"/>
          <p:cNvCxnSpPr>
            <a:stCxn id="110" idx="2"/>
            <a:endCxn id="117" idx="0"/>
          </p:cNvCxnSpPr>
          <p:nvPr/>
        </p:nvCxnSpPr>
        <p:spPr>
          <a:xfrm rot="5400000">
            <a:off x="3607587" y="5286388"/>
            <a:ext cx="285752" cy="1588"/>
          </a:xfrm>
          <a:prstGeom prst="straightConnector1">
            <a:avLst/>
          </a:prstGeom>
          <a:ln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Straight Arrow Connector 152"/>
          <p:cNvCxnSpPr>
            <a:stCxn id="113" idx="2"/>
            <a:endCxn id="118" idx="0"/>
          </p:cNvCxnSpPr>
          <p:nvPr/>
        </p:nvCxnSpPr>
        <p:spPr>
          <a:xfrm rot="5400000">
            <a:off x="5250661" y="5286388"/>
            <a:ext cx="285752" cy="1588"/>
          </a:xfrm>
          <a:prstGeom prst="straightConnector1">
            <a:avLst/>
          </a:prstGeom>
          <a:ln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8" name="Rounded Rectangle 177"/>
          <p:cNvSpPr/>
          <p:nvPr/>
        </p:nvSpPr>
        <p:spPr>
          <a:xfrm>
            <a:off x="5929322" y="2428868"/>
            <a:ext cx="2714644" cy="28575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000" dirty="0" smtClean="0"/>
              <a:t>Verwijzing naar huisarts</a:t>
            </a:r>
          </a:p>
          <a:p>
            <a:r>
              <a:rPr lang="en-US" sz="1000" dirty="0" smtClean="0"/>
              <a:t>Behandeling: Fondaparinux 1dd 2.5mg 45 </a:t>
            </a:r>
            <a:r>
              <a:rPr lang="en-US" sz="1000" dirty="0" err="1" smtClean="0"/>
              <a:t>dagen</a:t>
            </a:r>
            <a:endParaRPr lang="en-US" sz="1000" dirty="0" smtClean="0"/>
          </a:p>
        </p:txBody>
      </p:sp>
      <p:sp>
        <p:nvSpPr>
          <p:cNvPr id="136" name="Rounded Rectangle 135"/>
          <p:cNvSpPr/>
          <p:nvPr/>
        </p:nvSpPr>
        <p:spPr>
          <a:xfrm>
            <a:off x="6286512" y="5429264"/>
            <a:ext cx="2286016" cy="50006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28600" indent="-228600"/>
            <a:endParaRPr lang="en-US" sz="1000" dirty="0" smtClean="0"/>
          </a:p>
          <a:p>
            <a:pPr marL="228600" indent="-228600"/>
            <a:r>
              <a:rPr lang="en-US" sz="1000" dirty="0" smtClean="0"/>
              <a:t>Start LMWH (</a:t>
            </a:r>
            <a:r>
              <a:rPr lang="en-GB" sz="1000" dirty="0" smtClean="0"/>
              <a:t>≥ </a:t>
            </a:r>
            <a:r>
              <a:rPr lang="en-US" sz="1000" dirty="0" smtClean="0"/>
              <a:t>5d), stop bij INR 2x &gt;2.0</a:t>
            </a:r>
          </a:p>
          <a:p>
            <a:pPr marL="228600" indent="-228600"/>
            <a:r>
              <a:rPr lang="en-US" sz="1000" dirty="0" smtClean="0"/>
              <a:t>Start Sintrom 6-4-2mg; trombosedienst</a:t>
            </a:r>
            <a:endParaRPr lang="en-US" sz="1000" dirty="0"/>
          </a:p>
          <a:p>
            <a:pPr marL="228600" indent="-228600"/>
            <a:r>
              <a:rPr lang="en-US" sz="1000" dirty="0" smtClean="0"/>
              <a:t>Bij zwangerschap/maligniteit geen VKA</a:t>
            </a:r>
          </a:p>
          <a:p>
            <a:pPr marL="228600" indent="-228600">
              <a:buAutoNum type="arabicPeriod"/>
            </a:pPr>
            <a:endParaRPr lang="en-GB" sz="1000" dirty="0"/>
          </a:p>
        </p:txBody>
      </p:sp>
      <p:cxnSp>
        <p:nvCxnSpPr>
          <p:cNvPr id="193" name="Straight Arrow Connector 192"/>
          <p:cNvCxnSpPr>
            <a:endCxn id="26" idx="0"/>
          </p:cNvCxnSpPr>
          <p:nvPr/>
        </p:nvCxnSpPr>
        <p:spPr>
          <a:xfrm rot="5400000">
            <a:off x="928662" y="1714488"/>
            <a:ext cx="285752" cy="1588"/>
          </a:xfrm>
          <a:prstGeom prst="straightConnector1">
            <a:avLst/>
          </a:prstGeom>
          <a:ln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5" name="Straight Arrow Connector 194"/>
          <p:cNvCxnSpPr>
            <a:endCxn id="33" idx="0"/>
          </p:cNvCxnSpPr>
          <p:nvPr/>
        </p:nvCxnSpPr>
        <p:spPr>
          <a:xfrm rot="5400000">
            <a:off x="2357422" y="1714488"/>
            <a:ext cx="285752" cy="1588"/>
          </a:xfrm>
          <a:prstGeom prst="straightConnector1">
            <a:avLst/>
          </a:prstGeom>
          <a:ln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7" name="Shape 196"/>
          <p:cNvCxnSpPr>
            <a:stCxn id="26" idx="1"/>
            <a:endCxn id="28" idx="0"/>
          </p:cNvCxnSpPr>
          <p:nvPr/>
        </p:nvCxnSpPr>
        <p:spPr>
          <a:xfrm rot="10800000" flipV="1">
            <a:off x="535754" y="2000240"/>
            <a:ext cx="321471" cy="500066"/>
          </a:xfrm>
          <a:prstGeom prst="bentConnector2">
            <a:avLst/>
          </a:prstGeom>
          <a:ln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9" name="Shape 198"/>
          <p:cNvCxnSpPr>
            <a:stCxn id="26" idx="3"/>
            <a:endCxn id="34" idx="0"/>
          </p:cNvCxnSpPr>
          <p:nvPr/>
        </p:nvCxnSpPr>
        <p:spPr>
          <a:xfrm>
            <a:off x="1285852" y="2000240"/>
            <a:ext cx="214314" cy="500066"/>
          </a:xfrm>
          <a:prstGeom prst="bentConnector2">
            <a:avLst/>
          </a:prstGeom>
          <a:ln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1" name="Straight Arrow Connector 200"/>
          <p:cNvCxnSpPr>
            <a:stCxn id="33" idx="2"/>
          </p:cNvCxnSpPr>
          <p:nvPr/>
        </p:nvCxnSpPr>
        <p:spPr>
          <a:xfrm rot="5400000">
            <a:off x="2321703" y="2321711"/>
            <a:ext cx="357190" cy="1588"/>
          </a:xfrm>
          <a:prstGeom prst="straightConnector1">
            <a:avLst/>
          </a:prstGeom>
          <a:ln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5" name="Straight Arrow Connector 204"/>
          <p:cNvCxnSpPr>
            <a:stCxn id="28" idx="2"/>
            <a:endCxn id="30" idx="0"/>
          </p:cNvCxnSpPr>
          <p:nvPr/>
        </p:nvCxnSpPr>
        <p:spPr>
          <a:xfrm rot="5400000">
            <a:off x="392869" y="2928926"/>
            <a:ext cx="285752" cy="16"/>
          </a:xfrm>
          <a:prstGeom prst="straightConnector1">
            <a:avLst/>
          </a:prstGeom>
          <a:ln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7" name="Straight Arrow Connector 206"/>
          <p:cNvCxnSpPr>
            <a:endCxn id="86" idx="0"/>
          </p:cNvCxnSpPr>
          <p:nvPr/>
        </p:nvCxnSpPr>
        <p:spPr>
          <a:xfrm rot="5400000">
            <a:off x="2357422" y="2928934"/>
            <a:ext cx="285752" cy="1588"/>
          </a:xfrm>
          <a:prstGeom prst="straightConnector1">
            <a:avLst/>
          </a:prstGeom>
          <a:ln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2" name="Straight Arrow Connector 211"/>
          <p:cNvCxnSpPr>
            <a:stCxn id="86" idx="2"/>
            <a:endCxn id="66" idx="0"/>
          </p:cNvCxnSpPr>
          <p:nvPr/>
        </p:nvCxnSpPr>
        <p:spPr>
          <a:xfrm rot="5400000">
            <a:off x="2357422" y="3500438"/>
            <a:ext cx="285752" cy="1588"/>
          </a:xfrm>
          <a:prstGeom prst="straightConnector1">
            <a:avLst/>
          </a:prstGeom>
          <a:ln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4" name="Straight Arrow Connector 213"/>
          <p:cNvCxnSpPr>
            <a:stCxn id="66" idx="2"/>
            <a:endCxn id="51" idx="0"/>
          </p:cNvCxnSpPr>
          <p:nvPr/>
        </p:nvCxnSpPr>
        <p:spPr>
          <a:xfrm rot="5400000">
            <a:off x="2357422" y="4071942"/>
            <a:ext cx="285752" cy="1588"/>
          </a:xfrm>
          <a:prstGeom prst="straightConnector1">
            <a:avLst/>
          </a:prstGeom>
          <a:ln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8" name="Shape 217"/>
          <p:cNvCxnSpPr>
            <a:stCxn id="51" idx="1"/>
            <a:endCxn id="87" idx="0"/>
          </p:cNvCxnSpPr>
          <p:nvPr/>
        </p:nvCxnSpPr>
        <p:spPr>
          <a:xfrm rot="10800000" flipV="1">
            <a:off x="1285852" y="4357694"/>
            <a:ext cx="785818" cy="1071570"/>
          </a:xfrm>
          <a:prstGeom prst="bentConnector2">
            <a:avLst/>
          </a:prstGeom>
          <a:ln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0" name="Elbow Connector 219"/>
          <p:cNvCxnSpPr>
            <a:stCxn id="32" idx="3"/>
            <a:endCxn id="53" idx="1"/>
          </p:cNvCxnSpPr>
          <p:nvPr/>
        </p:nvCxnSpPr>
        <p:spPr>
          <a:xfrm>
            <a:off x="2928926" y="2643182"/>
            <a:ext cx="1285884" cy="678661"/>
          </a:xfrm>
          <a:prstGeom prst="bentConnector3">
            <a:avLst>
              <a:gd name="adj1" fmla="val 50000"/>
            </a:avLst>
          </a:prstGeom>
          <a:ln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2" name="Elbow Connector 221"/>
          <p:cNvCxnSpPr>
            <a:stCxn id="53" idx="2"/>
            <a:endCxn id="107" idx="0"/>
          </p:cNvCxnSpPr>
          <p:nvPr/>
        </p:nvCxnSpPr>
        <p:spPr>
          <a:xfrm rot="5400000">
            <a:off x="4125513" y="3339703"/>
            <a:ext cx="285752" cy="607223"/>
          </a:xfrm>
          <a:prstGeom prst="bentConnector3">
            <a:avLst>
              <a:gd name="adj1" fmla="val 50000"/>
            </a:avLst>
          </a:prstGeom>
          <a:ln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9" name="Elbow Connector 228"/>
          <p:cNvCxnSpPr>
            <a:stCxn id="53" idx="2"/>
            <a:endCxn id="108" idx="0"/>
          </p:cNvCxnSpPr>
          <p:nvPr/>
        </p:nvCxnSpPr>
        <p:spPr>
          <a:xfrm rot="16200000" flipH="1">
            <a:off x="4697016" y="3375421"/>
            <a:ext cx="285752" cy="535785"/>
          </a:xfrm>
          <a:prstGeom prst="bentConnector3">
            <a:avLst>
              <a:gd name="adj1" fmla="val 53333"/>
            </a:avLst>
          </a:prstGeom>
          <a:ln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1" name="Elbow Connector 230"/>
          <p:cNvCxnSpPr>
            <a:stCxn id="107" idx="2"/>
            <a:endCxn id="109" idx="0"/>
          </p:cNvCxnSpPr>
          <p:nvPr/>
        </p:nvCxnSpPr>
        <p:spPr>
          <a:xfrm rot="16200000" flipH="1">
            <a:off x="4089793" y="3946925"/>
            <a:ext cx="357190" cy="607223"/>
          </a:xfrm>
          <a:prstGeom prst="bentConnector3">
            <a:avLst>
              <a:gd name="adj1" fmla="val 50000"/>
            </a:avLst>
          </a:prstGeom>
          <a:ln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3" name="Elbow Connector 232"/>
          <p:cNvCxnSpPr>
            <a:stCxn id="108" idx="2"/>
            <a:endCxn id="109" idx="0"/>
          </p:cNvCxnSpPr>
          <p:nvPr/>
        </p:nvCxnSpPr>
        <p:spPr>
          <a:xfrm rot="5400000">
            <a:off x="4661298" y="3982645"/>
            <a:ext cx="357190" cy="535785"/>
          </a:xfrm>
          <a:prstGeom prst="bentConnector3">
            <a:avLst>
              <a:gd name="adj1" fmla="val 50000"/>
            </a:avLst>
          </a:prstGeom>
          <a:ln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5" name="Shape 234"/>
          <p:cNvCxnSpPr>
            <a:stCxn id="109" idx="1"/>
            <a:endCxn id="110" idx="0"/>
          </p:cNvCxnSpPr>
          <p:nvPr/>
        </p:nvCxnSpPr>
        <p:spPr>
          <a:xfrm rot="10800000" flipV="1">
            <a:off x="3750464" y="4572008"/>
            <a:ext cx="178595" cy="285752"/>
          </a:xfrm>
          <a:prstGeom prst="bentConnector2">
            <a:avLst/>
          </a:prstGeom>
          <a:ln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9" name="Straight Arrow Connector 238"/>
          <p:cNvCxnSpPr>
            <a:stCxn id="132" idx="2"/>
            <a:endCxn id="136" idx="0"/>
          </p:cNvCxnSpPr>
          <p:nvPr/>
        </p:nvCxnSpPr>
        <p:spPr>
          <a:xfrm rot="5400000">
            <a:off x="7286644" y="5286388"/>
            <a:ext cx="285752" cy="1588"/>
          </a:xfrm>
          <a:prstGeom prst="straightConnector1">
            <a:avLst/>
          </a:prstGeom>
          <a:ln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1" name="Elbow Connector 240"/>
          <p:cNvCxnSpPr>
            <a:stCxn id="118" idx="2"/>
            <a:endCxn id="133" idx="0"/>
          </p:cNvCxnSpPr>
          <p:nvPr/>
        </p:nvCxnSpPr>
        <p:spPr>
          <a:xfrm rot="5400000">
            <a:off x="5250661" y="6072206"/>
            <a:ext cx="285752" cy="1588"/>
          </a:xfrm>
          <a:prstGeom prst="bentConnector3">
            <a:avLst>
              <a:gd name="adj1" fmla="val 50000"/>
            </a:avLst>
          </a:prstGeom>
          <a:ln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3" name="Shape 242"/>
          <p:cNvCxnSpPr>
            <a:stCxn id="136" idx="2"/>
            <a:endCxn id="133" idx="3"/>
          </p:cNvCxnSpPr>
          <p:nvPr/>
        </p:nvCxnSpPr>
        <p:spPr>
          <a:xfrm rot="5400000">
            <a:off x="6697281" y="5732875"/>
            <a:ext cx="535785" cy="928694"/>
          </a:xfrm>
          <a:prstGeom prst="bentConnector2">
            <a:avLst/>
          </a:prstGeom>
          <a:ln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5" name="Shape 244"/>
          <p:cNvCxnSpPr>
            <a:stCxn id="117" idx="2"/>
            <a:endCxn id="133" idx="1"/>
          </p:cNvCxnSpPr>
          <p:nvPr/>
        </p:nvCxnSpPr>
        <p:spPr>
          <a:xfrm rot="16200000" flipH="1">
            <a:off x="3750463" y="5929329"/>
            <a:ext cx="535785" cy="535785"/>
          </a:xfrm>
          <a:prstGeom prst="bentConnector2">
            <a:avLst/>
          </a:prstGeom>
          <a:ln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7" name="TextBox 246"/>
          <p:cNvSpPr txBox="1"/>
          <p:nvPr/>
        </p:nvSpPr>
        <p:spPr>
          <a:xfrm>
            <a:off x="0" y="0"/>
            <a:ext cx="364330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Stroomdiagram DVT/VTE Flevoziekenhuis 2016 </a:t>
            </a:r>
            <a:endParaRPr lang="en-GB" sz="1400" dirty="0">
              <a:solidFill>
                <a:schemeClr val="tx2"/>
              </a:solidFill>
            </a:endParaRPr>
          </a:p>
        </p:txBody>
      </p:sp>
      <p:cxnSp>
        <p:nvCxnSpPr>
          <p:cNvPr id="61" name="Straight Arrow Connector 60"/>
          <p:cNvCxnSpPr>
            <a:stCxn id="34" idx="3"/>
            <a:endCxn id="32" idx="1"/>
          </p:cNvCxnSpPr>
          <p:nvPr/>
        </p:nvCxnSpPr>
        <p:spPr>
          <a:xfrm>
            <a:off x="1928794" y="2643182"/>
            <a:ext cx="142876" cy="1588"/>
          </a:xfrm>
          <a:prstGeom prst="straightConnector1">
            <a:avLst/>
          </a:prstGeom>
          <a:ln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Rounded Rectangle 67"/>
          <p:cNvSpPr/>
          <p:nvPr/>
        </p:nvSpPr>
        <p:spPr>
          <a:xfrm>
            <a:off x="5929322" y="2857496"/>
            <a:ext cx="2214578" cy="28575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000" dirty="0" smtClean="0"/>
              <a:t>Indien &lt;3cm van inmonding diepe systeem dan behandelen als DVT</a:t>
            </a:r>
            <a:endParaRPr lang="en-GB" sz="1000" dirty="0"/>
          </a:p>
        </p:txBody>
      </p:sp>
      <p:cxnSp>
        <p:nvCxnSpPr>
          <p:cNvPr id="90" name="Shape 89"/>
          <p:cNvCxnSpPr>
            <a:stCxn id="100" idx="3"/>
            <a:endCxn id="178" idx="1"/>
          </p:cNvCxnSpPr>
          <p:nvPr/>
        </p:nvCxnSpPr>
        <p:spPr>
          <a:xfrm flipV="1">
            <a:off x="5643570" y="2571744"/>
            <a:ext cx="285752" cy="214314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Elbow Connector 91"/>
          <p:cNvCxnSpPr>
            <a:stCxn id="100" idx="3"/>
            <a:endCxn id="68" idx="1"/>
          </p:cNvCxnSpPr>
          <p:nvPr/>
        </p:nvCxnSpPr>
        <p:spPr>
          <a:xfrm>
            <a:off x="5643570" y="2786058"/>
            <a:ext cx="285752" cy="214314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hape 93"/>
          <p:cNvCxnSpPr>
            <a:stCxn id="68" idx="2"/>
            <a:endCxn id="53" idx="3"/>
          </p:cNvCxnSpPr>
          <p:nvPr/>
        </p:nvCxnSpPr>
        <p:spPr>
          <a:xfrm rot="5400000">
            <a:off x="5893604" y="2178835"/>
            <a:ext cx="178595" cy="2107421"/>
          </a:xfrm>
          <a:prstGeom prst="bentConnector2">
            <a:avLst/>
          </a:prstGeom>
          <a:ln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Elbow Connector 120"/>
          <p:cNvCxnSpPr>
            <a:stCxn id="13" idx="3"/>
          </p:cNvCxnSpPr>
          <p:nvPr/>
        </p:nvCxnSpPr>
        <p:spPr>
          <a:xfrm flipV="1">
            <a:off x="2643174" y="1142984"/>
            <a:ext cx="928694" cy="285752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1" name="Afgeronde rechthoek 1"/>
          <p:cNvSpPr/>
          <p:nvPr/>
        </p:nvSpPr>
        <p:spPr>
          <a:xfrm>
            <a:off x="6572264" y="3358356"/>
            <a:ext cx="1714512" cy="1285089"/>
          </a:xfrm>
          <a:prstGeom prst="round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 typeface="Arial" pitchFamily="34" charset="0"/>
              <a:buChar char="•"/>
            </a:pPr>
            <a:r>
              <a:rPr lang="nl-NL" sz="1000" dirty="0" smtClean="0"/>
              <a:t>Zwangerschap 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nl-NL" sz="1000" dirty="0" smtClean="0"/>
              <a:t>Borstvoeding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nl-NL" sz="1000" dirty="0" smtClean="0"/>
              <a:t>Gelijktijdig gebruik Imidazolen of HIV proteaseremmers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nl-NL" sz="1000" dirty="0" smtClean="0"/>
              <a:t>Mechanische hartklep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nl-NL" sz="1000" dirty="0" smtClean="0"/>
              <a:t>Actieve maligniteit 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nl-NL" sz="1000" err="1" smtClean="0"/>
              <a:t>eGFR</a:t>
            </a:r>
            <a:r>
              <a:rPr lang="nl-NL" sz="1000" smtClean="0"/>
              <a:t> </a:t>
            </a:r>
            <a:r>
              <a:rPr lang="nl-NL" sz="1000" smtClean="0"/>
              <a:t>&lt;</a:t>
            </a:r>
            <a:r>
              <a:rPr lang="nl-NL" sz="1000" smtClean="0"/>
              <a:t>30</a:t>
            </a:r>
            <a:r>
              <a:rPr lang="nl-NL" sz="1000" smtClean="0"/>
              <a:t> </a:t>
            </a:r>
            <a:r>
              <a:rPr lang="nl-NL" sz="1000" smtClean="0"/>
              <a:t>ml/min</a:t>
            </a:r>
            <a:endParaRPr lang="nl-NL" sz="1000" dirty="0" smtClean="0"/>
          </a:p>
        </p:txBody>
      </p:sp>
      <p:cxnSp>
        <p:nvCxnSpPr>
          <p:cNvPr id="186" name="Shape 185"/>
          <p:cNvCxnSpPr>
            <a:stCxn id="109" idx="3"/>
            <a:endCxn id="113" idx="0"/>
          </p:cNvCxnSpPr>
          <p:nvPr/>
        </p:nvCxnSpPr>
        <p:spPr>
          <a:xfrm>
            <a:off x="5214942" y="4572008"/>
            <a:ext cx="178595" cy="285752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8" name="Elbow Connector 197"/>
          <p:cNvCxnSpPr>
            <a:endCxn id="100" idx="1"/>
          </p:cNvCxnSpPr>
          <p:nvPr/>
        </p:nvCxnSpPr>
        <p:spPr>
          <a:xfrm>
            <a:off x="3571868" y="2643182"/>
            <a:ext cx="785818" cy="142876"/>
          </a:xfrm>
          <a:prstGeom prst="bentConnector3">
            <a:avLst>
              <a:gd name="adj1" fmla="val 50000"/>
            </a:avLst>
          </a:prstGeom>
          <a:ln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3" name="Straight Arrow Connector 212"/>
          <p:cNvCxnSpPr>
            <a:stCxn id="131" idx="2"/>
            <a:endCxn id="132" idx="0"/>
          </p:cNvCxnSpPr>
          <p:nvPr/>
        </p:nvCxnSpPr>
        <p:spPr>
          <a:xfrm>
            <a:off x="7429520" y="4643445"/>
            <a:ext cx="0" cy="214315"/>
          </a:xfrm>
          <a:prstGeom prst="straightConnector1">
            <a:avLst/>
          </a:prstGeom>
          <a:ln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0" name="Elbow Connector 229"/>
          <p:cNvCxnSpPr>
            <a:stCxn id="109" idx="3"/>
            <a:endCxn id="131" idx="1"/>
          </p:cNvCxnSpPr>
          <p:nvPr/>
        </p:nvCxnSpPr>
        <p:spPr>
          <a:xfrm flipV="1">
            <a:off x="5214942" y="4000901"/>
            <a:ext cx="1357322" cy="571107"/>
          </a:xfrm>
          <a:prstGeom prst="bentConnector3">
            <a:avLst>
              <a:gd name="adj1" fmla="val 50000"/>
            </a:avLst>
          </a:prstGeom>
          <a:ln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730</TotalTime>
  <Words>256</Words>
  <Application>Microsoft Office PowerPoint</Application>
  <PresentationFormat>On-screen Show (4:3)</PresentationFormat>
  <Paragraphs>75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Laupie Lover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Bram</dc:creator>
  <cp:lastModifiedBy>Bram </cp:lastModifiedBy>
  <cp:revision>49</cp:revision>
  <dcterms:created xsi:type="dcterms:W3CDTF">2016-05-21T18:36:59Z</dcterms:created>
  <dcterms:modified xsi:type="dcterms:W3CDTF">2016-07-13T19:50:23Z</dcterms:modified>
</cp:coreProperties>
</file>