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3" autoAdjust="0"/>
    <p:restoredTop sz="94625" autoAdjust="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089A-13C2-4BAA-8863-DF4B944DA5ED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A768-9541-41AD-B487-17BE44E63C1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089A-13C2-4BAA-8863-DF4B944DA5ED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A768-9541-41AD-B487-17BE44E63C1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089A-13C2-4BAA-8863-DF4B944DA5ED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A768-9541-41AD-B487-17BE44E63C1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089A-13C2-4BAA-8863-DF4B944DA5ED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A768-9541-41AD-B487-17BE44E63C1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089A-13C2-4BAA-8863-DF4B944DA5ED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A768-9541-41AD-B487-17BE44E63C1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089A-13C2-4BAA-8863-DF4B944DA5ED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A768-9541-41AD-B487-17BE44E63C1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089A-13C2-4BAA-8863-DF4B944DA5ED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A768-9541-41AD-B487-17BE44E63C1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089A-13C2-4BAA-8863-DF4B944DA5ED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A768-9541-41AD-B487-17BE44E63C1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089A-13C2-4BAA-8863-DF4B944DA5ED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A768-9541-41AD-B487-17BE44E63C1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089A-13C2-4BAA-8863-DF4B944DA5ED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A768-9541-41AD-B487-17BE44E63C1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089A-13C2-4BAA-8863-DF4B944DA5ED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A768-9541-41AD-B487-17BE44E63C1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E089A-13C2-4BAA-8863-DF4B944DA5ED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2A768-9541-41AD-B487-17BE44E63C1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958396" y="328807"/>
            <a:ext cx="150019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Verdenking  </a:t>
            </a:r>
          </a:p>
          <a:p>
            <a:pPr algn="ctr"/>
            <a:r>
              <a:rPr lang="en-US" sz="1000" dirty="0" smtClean="0"/>
              <a:t>longembolie</a:t>
            </a:r>
            <a:endParaRPr lang="en-GB" sz="1000" dirty="0"/>
          </a:p>
        </p:txBody>
      </p:sp>
      <p:sp>
        <p:nvSpPr>
          <p:cNvPr id="13" name="Rounded Rectangle 12"/>
          <p:cNvSpPr/>
          <p:nvPr/>
        </p:nvSpPr>
        <p:spPr>
          <a:xfrm>
            <a:off x="357158" y="908720"/>
            <a:ext cx="2702674" cy="662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/>
              <a:t>Years </a:t>
            </a:r>
            <a:r>
              <a:rPr lang="en-US" sz="1000" b="1" dirty="0" err="1" smtClean="0"/>
              <a:t>beslisregel</a:t>
            </a:r>
            <a:r>
              <a:rPr lang="en-US" sz="1000" dirty="0" smtClean="0"/>
              <a:t>: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00" dirty="0" err="1" smtClean="0"/>
              <a:t>Klinische</a:t>
            </a:r>
            <a:r>
              <a:rPr lang="en-GB" sz="1000" dirty="0" smtClean="0"/>
              <a:t> </a:t>
            </a:r>
            <a:r>
              <a:rPr lang="en-GB" sz="1000" dirty="0" err="1" smtClean="0"/>
              <a:t>tekenen</a:t>
            </a:r>
            <a:r>
              <a:rPr lang="en-GB" sz="1000" dirty="0" smtClean="0"/>
              <a:t> </a:t>
            </a:r>
            <a:r>
              <a:rPr lang="en-GB" sz="1000" dirty="0" err="1" smtClean="0"/>
              <a:t>trombosebeen</a:t>
            </a:r>
            <a:endParaRPr lang="en-GB" sz="1000" dirty="0" smtClean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00" dirty="0" smtClean="0"/>
              <a:t>Haemoptoë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00" dirty="0" smtClean="0"/>
              <a:t>Longembolie </a:t>
            </a:r>
            <a:r>
              <a:rPr lang="en-GB" sz="1000" dirty="0" err="1" smtClean="0"/>
              <a:t>meest</a:t>
            </a:r>
            <a:r>
              <a:rPr lang="en-GB" sz="1000" dirty="0" smtClean="0"/>
              <a:t> </a:t>
            </a:r>
            <a:r>
              <a:rPr lang="en-GB" sz="1000" dirty="0" err="1" smtClean="0"/>
              <a:t>waarschijnlijke</a:t>
            </a:r>
            <a:r>
              <a:rPr lang="en-GB" sz="1000" dirty="0" smtClean="0"/>
              <a:t> diagnose</a:t>
            </a:r>
            <a:endParaRPr lang="en-US" sz="1000" dirty="0" smtClean="0"/>
          </a:p>
        </p:txBody>
      </p:sp>
      <p:cxnSp>
        <p:nvCxnSpPr>
          <p:cNvPr id="15" name="Straight Arrow Connector 14"/>
          <p:cNvCxnSpPr>
            <a:stCxn id="10" idx="2"/>
            <a:endCxn id="13" idx="0"/>
          </p:cNvCxnSpPr>
          <p:nvPr/>
        </p:nvCxnSpPr>
        <p:spPr>
          <a:xfrm>
            <a:off x="1708495" y="614559"/>
            <a:ext cx="0" cy="294161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3" name="AutoShape 3" descr="https://c7emm1dg48o-6i5crp.sec.amc.nl/Management/DataResource.axd?FILE=48FE9A2032877389175C9565B8C1014DCA18161E74572E8CC098D43530857021AE0AFA800743E715E16874DAB08F3E9FD5F24CE903DA53CB70962625A7C5603EBD073F4F53B0FBB6CFAC90AD8764274A3BD0D365815EA9C86952700F0CCDB237E2D736895824028BC5BB5135CBDA3048150CE1AB19D9DF426ABDE95C219D78631D560163F9770A027A6950CCD5EB4CAB6A1F79C12CB5B161246448176D8C3047AEBDE96B1AEE2161E4E6539DD9B3959F61871C8AC1E8F0346759B3E0A4212D44"/>
          <p:cNvSpPr>
            <a:spLocks noChangeAspect="1" noChangeArrowheads="1"/>
          </p:cNvSpPr>
          <p:nvPr/>
        </p:nvSpPr>
        <p:spPr bwMode="auto">
          <a:xfrm>
            <a:off x="155575" y="-1195388"/>
            <a:ext cx="3409950" cy="2505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000" dirty="0"/>
          </a:p>
        </p:txBody>
      </p:sp>
      <p:sp>
        <p:nvSpPr>
          <p:cNvPr id="10245" name="AutoShape 5" descr="https://c7emm1dg48o-6i5crp.sec.amc.nl/Management/DataResource.axd?FILE=48FE9A2032877389175C9565B8C1014DCA18161E74572E8CC098D43530857021AE0AFA800743E715E16874DAB08F3E9FD5F24CE903DA53CB70962625A7C5603EBD073F4F53B0FBB6CFAC90AD8764274A3BD0D365815EA9C86952700F0CCDB237E2D736895824028BC5BB5135CBDA3048150CE1AB19D9DF426ABDE95C219D78631D560163F9770A027A6950CCD5EB4CAB6A1F79C12CB5B161246448176D8C3047AEBDE96B1AEE2161E4E6539DD9B3959F61871C8AC1E8F0346759B3E0A4212D44"/>
          <p:cNvSpPr>
            <a:spLocks noChangeAspect="1" noChangeArrowheads="1"/>
          </p:cNvSpPr>
          <p:nvPr/>
        </p:nvSpPr>
        <p:spPr bwMode="auto">
          <a:xfrm>
            <a:off x="357158" y="-1252538"/>
            <a:ext cx="3409950" cy="2505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000" dirty="0"/>
          </a:p>
        </p:txBody>
      </p:sp>
      <p:sp>
        <p:nvSpPr>
          <p:cNvPr id="26" name="Rounded Rectangle 25"/>
          <p:cNvSpPr/>
          <p:nvPr/>
        </p:nvSpPr>
        <p:spPr>
          <a:xfrm>
            <a:off x="696489" y="1857364"/>
            <a:ext cx="75009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/>
              <a:t>Geen</a:t>
            </a:r>
            <a:r>
              <a:rPr lang="en-GB" sz="1000" dirty="0" smtClean="0"/>
              <a:t> item</a:t>
            </a:r>
            <a:endParaRPr lang="en-GB" sz="1000" dirty="0"/>
          </a:p>
        </p:txBody>
      </p:sp>
      <p:sp>
        <p:nvSpPr>
          <p:cNvPr id="28" name="Rounded Rectangle 27"/>
          <p:cNvSpPr/>
          <p:nvPr/>
        </p:nvSpPr>
        <p:spPr>
          <a:xfrm>
            <a:off x="71406" y="2500306"/>
            <a:ext cx="78581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D-dimeer</a:t>
            </a:r>
          </a:p>
          <a:p>
            <a:pPr algn="ctr"/>
            <a:r>
              <a:rPr lang="nl-NL" sz="1000" dirty="0" smtClean="0"/>
              <a:t>&lt;1.0 mg/L</a:t>
            </a:r>
            <a:endParaRPr lang="en-GB" sz="1000" dirty="0"/>
          </a:p>
        </p:txBody>
      </p:sp>
      <p:sp>
        <p:nvSpPr>
          <p:cNvPr id="33" name="Rounded Rectangle 32"/>
          <p:cNvSpPr/>
          <p:nvPr/>
        </p:nvSpPr>
        <p:spPr>
          <a:xfrm>
            <a:off x="2062133" y="1857364"/>
            <a:ext cx="71438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1-3 items</a:t>
            </a:r>
            <a:endParaRPr lang="en-GB" sz="1000" dirty="0"/>
          </a:p>
        </p:txBody>
      </p:sp>
      <p:sp>
        <p:nvSpPr>
          <p:cNvPr id="34" name="Rounded Rectangle 33"/>
          <p:cNvSpPr/>
          <p:nvPr/>
        </p:nvSpPr>
        <p:spPr>
          <a:xfrm>
            <a:off x="935448" y="2500306"/>
            <a:ext cx="73879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D-dimeer</a:t>
            </a:r>
          </a:p>
          <a:p>
            <a:pPr algn="ctr"/>
            <a:r>
              <a:rPr lang="nl-NL" sz="1000" dirty="0" smtClean="0"/>
              <a:t>≥1.0 </a:t>
            </a:r>
            <a:r>
              <a:rPr lang="nl-NL" sz="1000" dirty="0"/>
              <a:t>mg/L</a:t>
            </a:r>
            <a:endParaRPr lang="en-GB" sz="1000" dirty="0"/>
          </a:p>
        </p:txBody>
      </p:sp>
      <p:sp>
        <p:nvSpPr>
          <p:cNvPr id="53" name="Rounded Rectangle 52"/>
          <p:cNvSpPr/>
          <p:nvPr/>
        </p:nvSpPr>
        <p:spPr>
          <a:xfrm>
            <a:off x="4500562" y="3071810"/>
            <a:ext cx="1000132" cy="28575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r>
              <a:rPr lang="en-US" sz="1000" b="1" dirty="0" smtClean="0"/>
              <a:t>Longembolie/VTE</a:t>
            </a:r>
            <a:r>
              <a:rPr lang="en-US" sz="1000" dirty="0" smtClean="0"/>
              <a:t>	</a:t>
            </a:r>
            <a:endParaRPr lang="en-GB" sz="1000" dirty="0"/>
          </a:p>
        </p:txBody>
      </p:sp>
      <p:sp>
        <p:nvSpPr>
          <p:cNvPr id="87" name="Rounded Rectangle 86"/>
          <p:cNvSpPr/>
          <p:nvPr/>
        </p:nvSpPr>
        <p:spPr>
          <a:xfrm>
            <a:off x="820711" y="5214949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Longembolie onwaarschijnlijk</a:t>
            </a:r>
          </a:p>
          <a:p>
            <a:pPr algn="ctr"/>
            <a:r>
              <a:rPr lang="en-US" sz="1000" dirty="0" smtClean="0"/>
              <a:t>Retour huisarts	</a:t>
            </a:r>
          </a:p>
          <a:p>
            <a:pPr algn="ctr"/>
            <a:r>
              <a:rPr lang="en-US" sz="1000" dirty="0" err="1"/>
              <a:t>Overweeg</a:t>
            </a:r>
            <a:r>
              <a:rPr lang="en-US" sz="1000" dirty="0"/>
              <a:t> </a:t>
            </a:r>
            <a:r>
              <a:rPr lang="en-US" sz="1000" dirty="0" err="1"/>
              <a:t>altern</a:t>
            </a:r>
            <a:r>
              <a:rPr lang="en-US" sz="1000" dirty="0"/>
              <a:t>. diagnose 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3857620" y="3643314"/>
            <a:ext cx="107157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Idiopathisch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5072066" y="3643314"/>
            <a:ext cx="107157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Secundair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4357686" y="4214818"/>
            <a:ext cx="128588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eGFR, trombocyten</a:t>
            </a:r>
          </a:p>
          <a:p>
            <a:pPr algn="ctr"/>
            <a:r>
              <a:rPr lang="en-US" sz="1000" dirty="0" smtClean="0"/>
              <a:t>APTT, PTT</a:t>
            </a:r>
            <a:endParaRPr lang="en-GB" sz="1000" dirty="0"/>
          </a:p>
        </p:txBody>
      </p:sp>
      <p:sp>
        <p:nvSpPr>
          <p:cNvPr id="110" name="Rounded Rectangle 109"/>
          <p:cNvSpPr/>
          <p:nvPr/>
        </p:nvSpPr>
        <p:spPr>
          <a:xfrm>
            <a:off x="3714744" y="4714884"/>
            <a:ext cx="92869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eGFR &gt;50 ml.min</a:t>
            </a:r>
            <a:endParaRPr lang="en-GB" sz="1000" dirty="0"/>
          </a:p>
        </p:txBody>
      </p:sp>
      <p:sp>
        <p:nvSpPr>
          <p:cNvPr id="113" name="Rounded Rectangle 112"/>
          <p:cNvSpPr/>
          <p:nvPr/>
        </p:nvSpPr>
        <p:spPr>
          <a:xfrm>
            <a:off x="5357818" y="4714884"/>
            <a:ext cx="92869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eGFR &lt;50 ml.min</a:t>
            </a:r>
            <a:endParaRPr lang="en-GB" sz="1000" dirty="0"/>
          </a:p>
        </p:txBody>
      </p:sp>
      <p:sp>
        <p:nvSpPr>
          <p:cNvPr id="117" name="Rounded Rectangle 116"/>
          <p:cNvSpPr/>
          <p:nvPr/>
        </p:nvSpPr>
        <p:spPr>
          <a:xfrm>
            <a:off x="3428992" y="5214950"/>
            <a:ext cx="150019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Rivaroxaban (Xarelto)</a:t>
            </a:r>
          </a:p>
          <a:p>
            <a:pPr algn="ctr"/>
            <a:r>
              <a:rPr lang="en-US" sz="1000" dirty="0" smtClean="0"/>
              <a:t>Dag 1 t/m 21 2dd 15mg</a:t>
            </a:r>
          </a:p>
          <a:p>
            <a:pPr algn="ctr"/>
            <a:r>
              <a:rPr lang="en-US" sz="1000" dirty="0" smtClean="0"/>
              <a:t>Vanaf dag 22 1dd 20mg</a:t>
            </a:r>
          </a:p>
          <a:p>
            <a:pPr algn="ctr"/>
            <a:r>
              <a:rPr lang="en-US" sz="1000" dirty="0" smtClean="0"/>
              <a:t> </a:t>
            </a:r>
            <a:endParaRPr lang="en-GB" sz="1000" dirty="0"/>
          </a:p>
        </p:txBody>
      </p:sp>
      <p:sp>
        <p:nvSpPr>
          <p:cNvPr id="118" name="Rounded Rectangle 117"/>
          <p:cNvSpPr/>
          <p:nvPr/>
        </p:nvSpPr>
        <p:spPr>
          <a:xfrm>
            <a:off x="5072066" y="5214950"/>
            <a:ext cx="150019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Apixaban (Eliquis)</a:t>
            </a:r>
          </a:p>
          <a:p>
            <a:pPr algn="ctr"/>
            <a:r>
              <a:rPr lang="en-US" sz="1000" dirty="0" smtClean="0"/>
              <a:t>Dag 1 t/m 7 2dd 10mg</a:t>
            </a:r>
          </a:p>
          <a:p>
            <a:pPr algn="ctr"/>
            <a:r>
              <a:rPr lang="en-US" sz="1000" dirty="0" smtClean="0"/>
              <a:t>Vanaf dag 7 2dd  5mg</a:t>
            </a:r>
          </a:p>
          <a:p>
            <a:pPr algn="ctr"/>
            <a:r>
              <a:rPr lang="en-US" sz="1000" dirty="0" smtClean="0"/>
              <a:t> </a:t>
            </a:r>
            <a:endParaRPr lang="en-GB" sz="1000" dirty="0"/>
          </a:p>
        </p:txBody>
      </p:sp>
      <p:sp>
        <p:nvSpPr>
          <p:cNvPr id="132" name="Rounded Rectangle 131"/>
          <p:cNvSpPr/>
          <p:nvPr/>
        </p:nvSpPr>
        <p:spPr>
          <a:xfrm>
            <a:off x="7143768" y="4714884"/>
            <a:ext cx="1428760" cy="28575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Contra-indicatie DOAC</a:t>
            </a:r>
            <a:endParaRPr lang="en-GB" sz="1000" dirty="0"/>
          </a:p>
        </p:txBody>
      </p:sp>
      <p:sp>
        <p:nvSpPr>
          <p:cNvPr id="133" name="Rounded Rectangle 132"/>
          <p:cNvSpPr/>
          <p:nvPr/>
        </p:nvSpPr>
        <p:spPr>
          <a:xfrm>
            <a:off x="5429256" y="6072206"/>
            <a:ext cx="221457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Artsenverklaring (indien DOAC)</a:t>
            </a:r>
          </a:p>
          <a:p>
            <a:pPr algn="ctr"/>
            <a:r>
              <a:rPr lang="en-US" sz="1000" dirty="0" smtClean="0"/>
              <a:t>Pt maakt poli afspraak na 2-3wk</a:t>
            </a:r>
          </a:p>
        </p:txBody>
      </p:sp>
      <p:cxnSp>
        <p:nvCxnSpPr>
          <p:cNvPr id="148" name="Straight Arrow Connector 147"/>
          <p:cNvCxnSpPr>
            <a:stCxn id="110" idx="2"/>
            <a:endCxn id="117" idx="0"/>
          </p:cNvCxnSpPr>
          <p:nvPr/>
        </p:nvCxnSpPr>
        <p:spPr>
          <a:xfrm rot="5400000">
            <a:off x="4071934" y="5107793"/>
            <a:ext cx="214314" cy="1588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13" idx="2"/>
            <a:endCxn id="118" idx="0"/>
          </p:cNvCxnSpPr>
          <p:nvPr/>
        </p:nvCxnSpPr>
        <p:spPr>
          <a:xfrm rot="5400000">
            <a:off x="5715008" y="5107793"/>
            <a:ext cx="214314" cy="1588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ounded Rectangle 135"/>
          <p:cNvSpPr/>
          <p:nvPr/>
        </p:nvSpPr>
        <p:spPr>
          <a:xfrm>
            <a:off x="6715140" y="5214950"/>
            <a:ext cx="228601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/>
            <a:endParaRPr lang="en-US" sz="1000" dirty="0" smtClean="0"/>
          </a:p>
          <a:p>
            <a:pPr marL="228600" indent="-228600" algn="ctr"/>
            <a:r>
              <a:rPr lang="en-US" sz="1000" dirty="0" smtClean="0"/>
              <a:t>Start LMWH (</a:t>
            </a:r>
            <a:r>
              <a:rPr lang="en-GB" sz="1000" dirty="0" smtClean="0"/>
              <a:t>≥ </a:t>
            </a:r>
            <a:r>
              <a:rPr lang="en-US" sz="1000" dirty="0" smtClean="0"/>
              <a:t>5d), stop bij INR 2x &gt;2.0</a:t>
            </a:r>
          </a:p>
          <a:p>
            <a:pPr marL="228600" indent="-228600" algn="ctr"/>
            <a:r>
              <a:rPr lang="en-US" sz="1000" dirty="0" smtClean="0"/>
              <a:t>Start Sintrom 6-4-2mg; trombosedienst</a:t>
            </a:r>
            <a:endParaRPr lang="en-US" sz="1000" dirty="0"/>
          </a:p>
          <a:p>
            <a:pPr marL="228600" indent="-228600" algn="ctr"/>
            <a:r>
              <a:rPr lang="en-US" sz="1000" dirty="0" smtClean="0"/>
              <a:t>Bij zwangerschap/maligniteit geen VKA</a:t>
            </a:r>
          </a:p>
          <a:p>
            <a:pPr marL="228600" indent="-228600" algn="ctr">
              <a:buAutoNum type="arabicPeriod"/>
            </a:pPr>
            <a:endParaRPr lang="en-GB" sz="1000" dirty="0"/>
          </a:p>
        </p:txBody>
      </p:sp>
      <p:cxnSp>
        <p:nvCxnSpPr>
          <p:cNvPr id="193" name="Straight Arrow Connector 192"/>
          <p:cNvCxnSpPr>
            <a:endCxn id="26" idx="0"/>
          </p:cNvCxnSpPr>
          <p:nvPr/>
        </p:nvCxnSpPr>
        <p:spPr>
          <a:xfrm flipH="1">
            <a:off x="1071538" y="1572406"/>
            <a:ext cx="796" cy="284958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endCxn id="33" idx="0"/>
          </p:cNvCxnSpPr>
          <p:nvPr/>
        </p:nvCxnSpPr>
        <p:spPr>
          <a:xfrm flipH="1">
            <a:off x="2419323" y="1572406"/>
            <a:ext cx="794" cy="284958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hape 196"/>
          <p:cNvCxnSpPr>
            <a:stCxn id="26" idx="1"/>
            <a:endCxn id="28" idx="0"/>
          </p:cNvCxnSpPr>
          <p:nvPr/>
        </p:nvCxnSpPr>
        <p:spPr>
          <a:xfrm rot="10800000" flipV="1">
            <a:off x="464315" y="2000240"/>
            <a:ext cx="232174" cy="500066"/>
          </a:xfrm>
          <a:prstGeom prst="bentConnector2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hape 198"/>
          <p:cNvCxnSpPr>
            <a:stCxn id="26" idx="3"/>
            <a:endCxn id="34" idx="0"/>
          </p:cNvCxnSpPr>
          <p:nvPr/>
        </p:nvCxnSpPr>
        <p:spPr>
          <a:xfrm flipH="1">
            <a:off x="1304843" y="2000240"/>
            <a:ext cx="141744" cy="500066"/>
          </a:xfrm>
          <a:prstGeom prst="bentConnector4">
            <a:avLst>
              <a:gd name="adj1" fmla="val -161277"/>
              <a:gd name="adj2" fmla="val 64286"/>
            </a:avLst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Elbow Connector 221"/>
          <p:cNvCxnSpPr>
            <a:stCxn id="53" idx="2"/>
            <a:endCxn id="107" idx="0"/>
          </p:cNvCxnSpPr>
          <p:nvPr/>
        </p:nvCxnSpPr>
        <p:spPr>
          <a:xfrm rot="5400000">
            <a:off x="4554141" y="3196827"/>
            <a:ext cx="285752" cy="607223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/>
          <p:cNvCxnSpPr>
            <a:stCxn id="53" idx="2"/>
            <a:endCxn id="108" idx="0"/>
          </p:cNvCxnSpPr>
          <p:nvPr/>
        </p:nvCxnSpPr>
        <p:spPr>
          <a:xfrm rot="16200000" flipH="1">
            <a:off x="5161363" y="3196826"/>
            <a:ext cx="285752" cy="607223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230"/>
          <p:cNvCxnSpPr>
            <a:stCxn id="107" idx="2"/>
            <a:endCxn id="109" idx="0"/>
          </p:cNvCxnSpPr>
          <p:nvPr/>
        </p:nvCxnSpPr>
        <p:spPr>
          <a:xfrm rot="16200000" flipH="1">
            <a:off x="4554140" y="3768330"/>
            <a:ext cx="285752" cy="607223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Elbow Connector 232"/>
          <p:cNvCxnSpPr>
            <a:stCxn id="108" idx="2"/>
            <a:endCxn id="109" idx="0"/>
          </p:cNvCxnSpPr>
          <p:nvPr/>
        </p:nvCxnSpPr>
        <p:spPr>
          <a:xfrm rot="5400000">
            <a:off x="5161364" y="3768331"/>
            <a:ext cx="285752" cy="607223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hape 234"/>
          <p:cNvCxnSpPr>
            <a:stCxn id="109" idx="1"/>
            <a:endCxn id="110" idx="0"/>
          </p:cNvCxnSpPr>
          <p:nvPr/>
        </p:nvCxnSpPr>
        <p:spPr>
          <a:xfrm rot="10800000" flipV="1">
            <a:off x="4179092" y="4357694"/>
            <a:ext cx="178595" cy="357190"/>
          </a:xfrm>
          <a:prstGeom prst="bentConnector2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hape 236"/>
          <p:cNvCxnSpPr>
            <a:stCxn id="109" idx="3"/>
            <a:endCxn id="113" idx="0"/>
          </p:cNvCxnSpPr>
          <p:nvPr/>
        </p:nvCxnSpPr>
        <p:spPr>
          <a:xfrm>
            <a:off x="5643570" y="4357694"/>
            <a:ext cx="178595" cy="357190"/>
          </a:xfrm>
          <a:prstGeom prst="bentConnector2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132" idx="2"/>
            <a:endCxn id="136" idx="0"/>
          </p:cNvCxnSpPr>
          <p:nvPr/>
        </p:nvCxnSpPr>
        <p:spPr>
          <a:xfrm rot="5400000">
            <a:off x="7750991" y="5107793"/>
            <a:ext cx="214314" cy="1588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Elbow Connector 240"/>
          <p:cNvCxnSpPr>
            <a:stCxn id="118" idx="2"/>
            <a:endCxn id="133" idx="0"/>
          </p:cNvCxnSpPr>
          <p:nvPr/>
        </p:nvCxnSpPr>
        <p:spPr>
          <a:xfrm rot="16200000" flipH="1">
            <a:off x="6036479" y="5572140"/>
            <a:ext cx="285752" cy="714380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hape 242"/>
          <p:cNvCxnSpPr>
            <a:stCxn id="136" idx="2"/>
            <a:endCxn id="133" idx="3"/>
          </p:cNvCxnSpPr>
          <p:nvPr/>
        </p:nvCxnSpPr>
        <p:spPr>
          <a:xfrm rot="5400000">
            <a:off x="7465239" y="5965049"/>
            <a:ext cx="571504" cy="214314"/>
          </a:xfrm>
          <a:prstGeom prst="bentConnector2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hape 244"/>
          <p:cNvCxnSpPr>
            <a:stCxn id="117" idx="2"/>
            <a:endCxn id="133" idx="1"/>
          </p:cNvCxnSpPr>
          <p:nvPr/>
        </p:nvCxnSpPr>
        <p:spPr>
          <a:xfrm rot="16200000" flipH="1">
            <a:off x="4518421" y="5447123"/>
            <a:ext cx="571504" cy="1250165"/>
          </a:xfrm>
          <a:prstGeom prst="bentConnector2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2428860" y="3643314"/>
            <a:ext cx="100013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CT-angiografie</a:t>
            </a:r>
            <a:endParaRPr lang="en-GB" sz="1000" dirty="0"/>
          </a:p>
        </p:txBody>
      </p:sp>
      <p:sp>
        <p:nvSpPr>
          <p:cNvPr id="104" name="Rounded Rectangle 103"/>
          <p:cNvSpPr/>
          <p:nvPr/>
        </p:nvSpPr>
        <p:spPr>
          <a:xfrm>
            <a:off x="2429654" y="4214818"/>
            <a:ext cx="100013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r>
              <a:rPr lang="en-US" sz="1000" dirty="0" smtClean="0"/>
              <a:t>negatief	</a:t>
            </a:r>
            <a:endParaRPr lang="en-GB" sz="1000" dirty="0"/>
          </a:p>
        </p:txBody>
      </p:sp>
      <p:cxnSp>
        <p:nvCxnSpPr>
          <p:cNvPr id="120" name="Elbow Connector 119"/>
          <p:cNvCxnSpPr>
            <a:stCxn id="103" idx="2"/>
            <a:endCxn id="104" idx="0"/>
          </p:cNvCxnSpPr>
          <p:nvPr/>
        </p:nvCxnSpPr>
        <p:spPr>
          <a:xfrm rot="16200000" flipH="1">
            <a:off x="2786447" y="4071545"/>
            <a:ext cx="285752" cy="794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122"/>
          <p:cNvCxnSpPr>
            <a:stCxn id="104" idx="2"/>
            <a:endCxn id="87" idx="3"/>
          </p:cNvCxnSpPr>
          <p:nvPr/>
        </p:nvCxnSpPr>
        <p:spPr>
          <a:xfrm rot="5400000">
            <a:off x="2303845" y="4874825"/>
            <a:ext cx="1000131" cy="251621"/>
          </a:xfrm>
          <a:prstGeom prst="bentConnector2">
            <a:avLst/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Elbow Connector 246"/>
          <p:cNvCxnSpPr>
            <a:stCxn id="103" idx="3"/>
            <a:endCxn id="53" idx="1"/>
          </p:cNvCxnSpPr>
          <p:nvPr/>
        </p:nvCxnSpPr>
        <p:spPr>
          <a:xfrm flipV="1">
            <a:off x="3428992" y="3214686"/>
            <a:ext cx="1071570" cy="571504"/>
          </a:xfrm>
          <a:prstGeom prst="bentConnector3">
            <a:avLst>
              <a:gd name="adj1" fmla="val 24902"/>
            </a:avLst>
          </a:prstGeom>
          <a:ln w="127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xtBox 278"/>
          <p:cNvSpPr txBox="1"/>
          <p:nvPr/>
        </p:nvSpPr>
        <p:spPr>
          <a:xfrm>
            <a:off x="0" y="0"/>
            <a:ext cx="3643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Stroomdiagram LE/VTE Flevoziekenhuis 2016 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2" name="Afgeronde rechthoek 1"/>
          <p:cNvSpPr/>
          <p:nvPr/>
        </p:nvSpPr>
        <p:spPr>
          <a:xfrm>
            <a:off x="7000892" y="2924943"/>
            <a:ext cx="1714512" cy="136131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endParaRPr lang="nl-NL" sz="10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nl-NL" sz="1000" dirty="0" smtClean="0"/>
              <a:t>Zwangerschap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000" dirty="0" smtClean="0"/>
              <a:t>Borstvoeding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000" dirty="0" smtClean="0"/>
              <a:t>Gelijktijdig gebruik Imidazolen of HIV proteaseremmers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000" dirty="0" smtClean="0"/>
              <a:t>Mechanische hartklep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000" dirty="0" smtClean="0"/>
              <a:t>Actieve maligniteit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000" err="1"/>
              <a:t>eGFR</a:t>
            </a:r>
            <a:r>
              <a:rPr lang="nl-NL" sz="1000"/>
              <a:t> </a:t>
            </a:r>
            <a:r>
              <a:rPr lang="nl-NL" sz="1000" smtClean="0"/>
              <a:t>&lt;30 </a:t>
            </a:r>
            <a:r>
              <a:rPr lang="nl-NL" sz="1000" smtClean="0"/>
              <a:t>ml/min</a:t>
            </a:r>
            <a:endParaRPr lang="nl-NL" sz="1000" dirty="0"/>
          </a:p>
          <a:p>
            <a:pPr marL="171450" indent="-171450">
              <a:buFont typeface="Arial" pitchFamily="34" charset="0"/>
              <a:buChar char="•"/>
            </a:pPr>
            <a:endParaRPr lang="nl-NL" sz="1000" dirty="0" smtClean="0"/>
          </a:p>
        </p:txBody>
      </p:sp>
      <p:cxnSp>
        <p:nvCxnSpPr>
          <p:cNvPr id="70" name="Shape 69"/>
          <p:cNvCxnSpPr>
            <a:stCxn id="28" idx="2"/>
            <a:endCxn id="87" idx="1"/>
          </p:cNvCxnSpPr>
          <p:nvPr/>
        </p:nvCxnSpPr>
        <p:spPr>
          <a:xfrm rot="16200000" flipH="1">
            <a:off x="-714808" y="3965181"/>
            <a:ext cx="2714643" cy="356396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endCxn id="2" idx="1"/>
          </p:cNvCxnSpPr>
          <p:nvPr/>
        </p:nvCxnSpPr>
        <p:spPr>
          <a:xfrm flipV="1">
            <a:off x="5786446" y="3605600"/>
            <a:ext cx="1214446" cy="752096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2" idx="2"/>
            <a:endCxn id="132" idx="0"/>
          </p:cNvCxnSpPr>
          <p:nvPr/>
        </p:nvCxnSpPr>
        <p:spPr>
          <a:xfrm>
            <a:off x="7858148" y="4286256"/>
            <a:ext cx="0" cy="42862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ounded Rectangle 33"/>
          <p:cNvSpPr/>
          <p:nvPr/>
        </p:nvSpPr>
        <p:spPr>
          <a:xfrm>
            <a:off x="1773713" y="2500305"/>
            <a:ext cx="73879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D-dimeer</a:t>
            </a:r>
          </a:p>
          <a:p>
            <a:pPr algn="ctr"/>
            <a:r>
              <a:rPr lang="nl-NL" sz="1000" dirty="0" smtClean="0"/>
              <a:t>&lt;0.5 mg/L</a:t>
            </a:r>
            <a:endParaRPr lang="en-GB" sz="1000" dirty="0"/>
          </a:p>
        </p:txBody>
      </p:sp>
      <p:sp>
        <p:nvSpPr>
          <p:cNvPr id="101" name="Rounded Rectangle 33"/>
          <p:cNvSpPr/>
          <p:nvPr/>
        </p:nvSpPr>
        <p:spPr>
          <a:xfrm>
            <a:off x="2560325" y="2492938"/>
            <a:ext cx="73879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D-dimeer</a:t>
            </a:r>
          </a:p>
          <a:p>
            <a:pPr algn="ctr"/>
            <a:r>
              <a:rPr lang="nl-NL" sz="1000" dirty="0" smtClean="0"/>
              <a:t>≥0.5 mg/L</a:t>
            </a:r>
            <a:endParaRPr lang="en-GB" sz="1000" dirty="0"/>
          </a:p>
        </p:txBody>
      </p:sp>
      <p:cxnSp>
        <p:nvCxnSpPr>
          <p:cNvPr id="252" name="Gebogen verbindingslijn 251"/>
          <p:cNvCxnSpPr>
            <a:stCxn id="34" idx="2"/>
            <a:endCxn id="103" idx="1"/>
          </p:cNvCxnSpPr>
          <p:nvPr/>
        </p:nvCxnSpPr>
        <p:spPr>
          <a:xfrm rot="16200000" flipH="1">
            <a:off x="1366785" y="2724115"/>
            <a:ext cx="1000132" cy="112401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bogen verbindingslijn 34"/>
          <p:cNvCxnSpPr>
            <a:stCxn id="101" idx="2"/>
            <a:endCxn id="103" idx="0"/>
          </p:cNvCxnSpPr>
          <p:nvPr/>
        </p:nvCxnSpPr>
        <p:spPr>
          <a:xfrm rot="5400000">
            <a:off x="2497011" y="3210605"/>
            <a:ext cx="864624" cy="79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bogen verbindingslijn 40"/>
          <p:cNvCxnSpPr>
            <a:stCxn id="33" idx="1"/>
            <a:endCxn id="100" idx="0"/>
          </p:cNvCxnSpPr>
          <p:nvPr/>
        </p:nvCxnSpPr>
        <p:spPr>
          <a:xfrm rot="10800000" flipH="1" flipV="1">
            <a:off x="2062132" y="2000239"/>
            <a:ext cx="80975" cy="500065"/>
          </a:xfrm>
          <a:prstGeom prst="bentConnector4">
            <a:avLst>
              <a:gd name="adj1" fmla="val -282309"/>
              <a:gd name="adj2" fmla="val 6428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bogen verbindingslijn 42"/>
          <p:cNvCxnSpPr>
            <a:stCxn id="33" idx="3"/>
            <a:endCxn id="101" idx="0"/>
          </p:cNvCxnSpPr>
          <p:nvPr/>
        </p:nvCxnSpPr>
        <p:spPr>
          <a:xfrm>
            <a:off x="2776513" y="2000240"/>
            <a:ext cx="153207" cy="49269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bogen verbindingslijn 44"/>
          <p:cNvCxnSpPr>
            <a:stCxn id="100" idx="2"/>
            <a:endCxn id="87" idx="0"/>
          </p:cNvCxnSpPr>
          <p:nvPr/>
        </p:nvCxnSpPr>
        <p:spPr>
          <a:xfrm rot="5400000">
            <a:off x="731811" y="3803652"/>
            <a:ext cx="2428892" cy="393703"/>
          </a:xfrm>
          <a:prstGeom prst="bentConnector3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ounded Rectangle 80"/>
          <p:cNvSpPr/>
          <p:nvPr/>
        </p:nvSpPr>
        <p:spPr>
          <a:xfrm>
            <a:off x="4071140" y="328807"/>
            <a:ext cx="892181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Tekenen DVT</a:t>
            </a:r>
            <a:endParaRPr lang="en-GB" sz="1000" dirty="0"/>
          </a:p>
        </p:txBody>
      </p:sp>
      <p:sp>
        <p:nvSpPr>
          <p:cNvPr id="144" name="Rounded Rectangle 31"/>
          <p:cNvSpPr/>
          <p:nvPr/>
        </p:nvSpPr>
        <p:spPr>
          <a:xfrm>
            <a:off x="4636874" y="1412487"/>
            <a:ext cx="66791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Echo</a:t>
            </a:r>
            <a:endParaRPr lang="en-GB" sz="1400" dirty="0"/>
          </a:p>
        </p:txBody>
      </p:sp>
      <p:sp>
        <p:nvSpPr>
          <p:cNvPr id="145" name="Rounded Rectangle 50"/>
          <p:cNvSpPr/>
          <p:nvPr/>
        </p:nvSpPr>
        <p:spPr>
          <a:xfrm>
            <a:off x="3893340" y="1844929"/>
            <a:ext cx="92869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r>
              <a:rPr lang="en-US" sz="1000" dirty="0" smtClean="0"/>
              <a:t>negatief	</a:t>
            </a:r>
            <a:endParaRPr lang="en-GB" sz="1000" dirty="0"/>
          </a:p>
        </p:txBody>
      </p:sp>
      <p:sp>
        <p:nvSpPr>
          <p:cNvPr id="146" name="Rounded Rectangle 104"/>
          <p:cNvSpPr/>
          <p:nvPr/>
        </p:nvSpPr>
        <p:spPr>
          <a:xfrm>
            <a:off x="4756518" y="877309"/>
            <a:ext cx="42862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Ja</a:t>
            </a:r>
            <a:endParaRPr lang="en-GB" sz="1000" dirty="0"/>
          </a:p>
        </p:txBody>
      </p:sp>
      <p:sp>
        <p:nvSpPr>
          <p:cNvPr id="147" name="Rounded Rectangle 105"/>
          <p:cNvSpPr/>
          <p:nvPr/>
        </p:nvSpPr>
        <p:spPr>
          <a:xfrm>
            <a:off x="3826769" y="877309"/>
            <a:ext cx="42862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Nee</a:t>
            </a:r>
            <a:endParaRPr lang="en-GB" sz="1000" dirty="0"/>
          </a:p>
        </p:txBody>
      </p:sp>
      <p:sp>
        <p:nvSpPr>
          <p:cNvPr id="149" name="Rounded Rectangle 70"/>
          <p:cNvSpPr/>
          <p:nvPr/>
        </p:nvSpPr>
        <p:spPr>
          <a:xfrm>
            <a:off x="5143504" y="1844929"/>
            <a:ext cx="92869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positief</a:t>
            </a:r>
            <a:endParaRPr lang="en-GB" sz="1000" dirty="0"/>
          </a:p>
        </p:txBody>
      </p:sp>
      <p:sp>
        <p:nvSpPr>
          <p:cNvPr id="150" name="Rounded Rectangle 73"/>
          <p:cNvSpPr/>
          <p:nvPr/>
        </p:nvSpPr>
        <p:spPr>
          <a:xfrm>
            <a:off x="4973759" y="2391269"/>
            <a:ext cx="128588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Ga naar DVT stroomdiagram</a:t>
            </a:r>
            <a:endParaRPr lang="en-GB" sz="1000" dirty="0"/>
          </a:p>
        </p:txBody>
      </p:sp>
      <p:cxnSp>
        <p:nvCxnSpPr>
          <p:cNvPr id="276" name="Rechte verbindingslijn met pijl 275"/>
          <p:cNvCxnSpPr>
            <a:stCxn id="10" idx="3"/>
            <a:endCxn id="143" idx="1"/>
          </p:cNvCxnSpPr>
          <p:nvPr/>
        </p:nvCxnSpPr>
        <p:spPr>
          <a:xfrm>
            <a:off x="2458594" y="471683"/>
            <a:ext cx="16125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Gebogen verbindingslijn 279"/>
          <p:cNvCxnSpPr>
            <a:stCxn id="143" idx="2"/>
            <a:endCxn id="147" idx="0"/>
          </p:cNvCxnSpPr>
          <p:nvPr/>
        </p:nvCxnSpPr>
        <p:spPr>
          <a:xfrm rot="5400000">
            <a:off x="4147782" y="507860"/>
            <a:ext cx="262750" cy="47614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Gebogen verbindingslijn 281"/>
          <p:cNvCxnSpPr>
            <a:stCxn id="143" idx="2"/>
            <a:endCxn id="146" idx="0"/>
          </p:cNvCxnSpPr>
          <p:nvPr/>
        </p:nvCxnSpPr>
        <p:spPr>
          <a:xfrm rot="16200000" flipH="1">
            <a:off x="4612656" y="519133"/>
            <a:ext cx="262750" cy="45360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met pijl 84"/>
          <p:cNvCxnSpPr>
            <a:stCxn id="146" idx="2"/>
            <a:endCxn id="144" idx="0"/>
          </p:cNvCxnSpPr>
          <p:nvPr/>
        </p:nvCxnSpPr>
        <p:spPr>
          <a:xfrm>
            <a:off x="4970832" y="1163061"/>
            <a:ext cx="0" cy="249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bogen verbindingslijn 87"/>
          <p:cNvCxnSpPr>
            <a:stCxn id="144" idx="1"/>
            <a:endCxn id="145" idx="0"/>
          </p:cNvCxnSpPr>
          <p:nvPr/>
        </p:nvCxnSpPr>
        <p:spPr>
          <a:xfrm rot="10800000" flipV="1">
            <a:off x="4357688" y="1555363"/>
            <a:ext cx="279187" cy="28956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bogen verbindingslijn 89"/>
          <p:cNvCxnSpPr>
            <a:stCxn id="144" idx="3"/>
            <a:endCxn id="149" idx="0"/>
          </p:cNvCxnSpPr>
          <p:nvPr/>
        </p:nvCxnSpPr>
        <p:spPr>
          <a:xfrm>
            <a:off x="5304790" y="1555363"/>
            <a:ext cx="303061" cy="28956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bogen verbindingslijn 127"/>
          <p:cNvCxnSpPr>
            <a:stCxn id="147" idx="1"/>
          </p:cNvCxnSpPr>
          <p:nvPr/>
        </p:nvCxnSpPr>
        <p:spPr>
          <a:xfrm rot="10800000" flipV="1">
            <a:off x="3428993" y="1020184"/>
            <a:ext cx="397777" cy="190475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bogen verbindingslijn 129"/>
          <p:cNvCxnSpPr>
            <a:endCxn id="103" idx="0"/>
          </p:cNvCxnSpPr>
          <p:nvPr/>
        </p:nvCxnSpPr>
        <p:spPr>
          <a:xfrm rot="5400000">
            <a:off x="2678894" y="2893216"/>
            <a:ext cx="1000130" cy="50006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bogen verbindingslijn 137"/>
          <p:cNvCxnSpPr>
            <a:stCxn id="145" idx="1"/>
          </p:cNvCxnSpPr>
          <p:nvPr/>
        </p:nvCxnSpPr>
        <p:spPr>
          <a:xfrm rot="10800000" flipV="1">
            <a:off x="3429786" y="1987804"/>
            <a:ext cx="463554" cy="79825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echte verbindingslijn met pijl 139"/>
          <p:cNvCxnSpPr>
            <a:stCxn id="149" idx="2"/>
            <a:endCxn id="150" idx="0"/>
          </p:cNvCxnSpPr>
          <p:nvPr/>
        </p:nvCxnSpPr>
        <p:spPr>
          <a:xfrm>
            <a:off x="5607851" y="2130681"/>
            <a:ext cx="8850" cy="260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153</Words>
  <Application>Microsoft Office PowerPoint</Application>
  <PresentationFormat>On-screen Show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Laupie Lover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Bram</dc:creator>
  <cp:lastModifiedBy>Bram </cp:lastModifiedBy>
  <cp:revision>17</cp:revision>
  <dcterms:created xsi:type="dcterms:W3CDTF">2016-05-22T20:36:59Z</dcterms:created>
  <dcterms:modified xsi:type="dcterms:W3CDTF">2016-07-13T19:50:28Z</dcterms:modified>
</cp:coreProperties>
</file>