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64" r:id="rId6"/>
    <p:sldId id="268" r:id="rId7"/>
    <p:sldId id="267" r:id="rId8"/>
    <p:sldId id="269" r:id="rId9"/>
    <p:sldId id="272" r:id="rId10"/>
    <p:sldId id="273" r:id="rId11"/>
    <p:sldId id="262" r:id="rId12"/>
    <p:sldId id="263" r:id="rId13"/>
    <p:sldId id="274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33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6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5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82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6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4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84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36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63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43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25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0613B-DEF5-44E4-8E66-33FE5FB4F133}" type="datetimeFigureOut">
              <a:rPr lang="nl-NL" smtClean="0"/>
              <a:t>3-1-2023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9068-6F88-4C12-ADAA-169F9D8452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16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Teclistamab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Klinische les</a:t>
            </a:r>
            <a:endParaRPr lang="nl-NL" dirty="0"/>
          </a:p>
          <a:p>
            <a:r>
              <a:rPr lang="nl-NL" dirty="0" smtClean="0"/>
              <a:t>Januari 2023</a:t>
            </a:r>
          </a:p>
          <a:p>
            <a:endParaRPr lang="nl-NL" dirty="0" smtClean="0"/>
          </a:p>
          <a:p>
            <a:r>
              <a:rPr lang="nl-NL" sz="2000" dirty="0" smtClean="0"/>
              <a:t>Alinda Vos </a:t>
            </a:r>
          </a:p>
          <a:p>
            <a:r>
              <a:rPr lang="nl-NL" sz="2000" dirty="0" smtClean="0"/>
              <a:t>Internist-hematoloog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3944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09207" y="973258"/>
            <a:ext cx="131968" cy="45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53156"/>
            <a:r>
              <a:rPr lang="en-US" altLang="nl-NL" sz="643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nl-NL" sz="643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nl-NL" altLang="nl-NL" sz="571"/>
          </a:p>
          <a:p>
            <a:pPr defTabSz="653156"/>
            <a:endParaRPr lang="nl-NL" altLang="nl-NL" sz="1286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15305" y="1240866"/>
            <a:ext cx="131968" cy="45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314" tIns="32657" rIns="65314" bIns="326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53156"/>
            <a:r>
              <a:rPr lang="en-US" altLang="nl-NL" sz="643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nl-NL" sz="643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nl-NL" altLang="nl-NL" sz="571"/>
          </a:p>
          <a:p>
            <a:pPr defTabSz="653156"/>
            <a:endParaRPr lang="nl-NL" altLang="nl-NL" sz="1286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15697"/>
              </p:ext>
            </p:extLst>
          </p:nvPr>
        </p:nvGraphicFramePr>
        <p:xfrm>
          <a:off x="1809472" y="18688"/>
          <a:ext cx="8701548" cy="66542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91002">
                  <a:extLst>
                    <a:ext uri="{9D8B030D-6E8A-4147-A177-3AD203B41FA5}">
                      <a16:colId xmlns:a16="http://schemas.microsoft.com/office/drawing/2014/main" val="3202228488"/>
                    </a:ext>
                  </a:extLst>
                </a:gridCol>
                <a:gridCol w="2976243">
                  <a:extLst>
                    <a:ext uri="{9D8B030D-6E8A-4147-A177-3AD203B41FA5}">
                      <a16:colId xmlns:a16="http://schemas.microsoft.com/office/drawing/2014/main" val="878553266"/>
                    </a:ext>
                  </a:extLst>
                </a:gridCol>
                <a:gridCol w="3258296">
                  <a:extLst>
                    <a:ext uri="{9D8B030D-6E8A-4147-A177-3AD203B41FA5}">
                      <a16:colId xmlns:a16="http://schemas.microsoft.com/office/drawing/2014/main" val="2399413353"/>
                    </a:ext>
                  </a:extLst>
                </a:gridCol>
                <a:gridCol w="1776007">
                  <a:extLst>
                    <a:ext uri="{9D8B030D-6E8A-4147-A177-3AD203B41FA5}">
                      <a16:colId xmlns:a16="http://schemas.microsoft.com/office/drawing/2014/main" val="2823412383"/>
                    </a:ext>
                  </a:extLst>
                </a:gridCol>
              </a:tblGrid>
              <a:tr h="328567">
                <a:tc gridSpan="4">
                  <a:txBody>
                    <a:bodyPr/>
                    <a:lstStyle/>
                    <a:p>
                      <a:pPr marL="67310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smtClean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Recommended </a:t>
                      </a:r>
                      <a:r>
                        <a:rPr lang="en-US" sz="1300" b="1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of ICANS</a:t>
                      </a:r>
                      <a:endParaRPr lang="nl-NL" sz="1300" b="1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7310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69945"/>
                  </a:ext>
                </a:extLst>
              </a:tr>
              <a:tr h="277029">
                <a:tc>
                  <a:txBody>
                    <a:bodyPr/>
                    <a:lstStyle/>
                    <a:p>
                      <a:pPr marL="360000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Presenting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Symptoms</a:t>
                      </a:r>
                      <a:r>
                        <a:rPr lang="en-US" sz="1100" b="1" kern="1200" baseline="300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1100" b="1" kern="1200" baseline="300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Concurrent CRS</a:t>
                      </a:r>
                      <a:endParaRPr lang="nl-NL" sz="1100" b="1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 Concurrent CRS</a:t>
                      </a:r>
                      <a:endParaRPr lang="nl-NL" sz="1100" b="1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35645"/>
                  </a:ext>
                </a:extLst>
              </a:tr>
              <a:tr h="668914">
                <a:tc rowSpan="2">
                  <a:txBody>
                    <a:bodyPr/>
                    <a:lstStyle/>
                    <a:p>
                      <a:pPr marL="67945" marR="22479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nl-NL" sz="9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Grade 1</a:t>
                      </a:r>
                      <a:endParaRPr lang="nl-NL" sz="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lnSpc>
                          <a:spcPts val="114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ICE score 7-9</a:t>
                      </a:r>
                      <a:r>
                        <a:rPr lang="en-US" sz="900" kern="120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900" kern="120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22479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depressed level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consciousnessc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: awakens spontaneously.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of CRS as appropriate per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Table CRS.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Monitoring of neurologic symptoms and consider neurology consultation and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1280160" rtl="0" eaLnBrk="1" latinLnBrk="0" hangingPunct="1">
                        <a:lnSpc>
                          <a:spcPts val="114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evaluation, per physician discretion.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Monitor neurologic symptoms and consider neurology consultation and evaluation, per physician discretion.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98687"/>
                  </a:ext>
                </a:extLst>
              </a:tr>
              <a:tr h="20264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lnSpc>
                          <a:spcPts val="113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Consider non-sedating, anti-seizure medicines (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levetiracetam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 for seizure prophylaxis.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78790"/>
                  </a:ext>
                </a:extLst>
              </a:tr>
              <a:tr h="860690">
                <a:tc rowSpan="2">
                  <a:txBody>
                    <a:bodyPr/>
                    <a:lstStyle/>
                    <a:p>
                      <a:pPr marL="67945" marR="7683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nl-NL" sz="9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Grade 2</a:t>
                      </a:r>
                      <a:endParaRPr lang="nl-NL" sz="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lnSpc>
                          <a:spcPts val="114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ICE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score-3-6</a:t>
                      </a:r>
                      <a:r>
                        <a:rPr lang="en-US" sz="900" kern="120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900" kern="120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7683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 depressed level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consciousnessc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: awakens to voice.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of CRS as appropriate per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Table CRS.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If no improvement after starting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administer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10 mg IV every 6 hours if not already taking other corticosteroids. Continue dexamethasone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64135" algn="l" defTabSz="1280160" rtl="0" eaLnBrk="1" latinLnBrk="0" hangingPunct="1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use until the event is Grade 1 or less, then taper.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970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Administer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dexamethasoned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10 mg intravenously every 6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hours. Continue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 use until the event is Grade 1 or less, then taper.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5706"/>
                  </a:ext>
                </a:extLst>
              </a:tr>
              <a:tr h="385886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Consider non-sedating, anti-seizure medicines (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levetiracetam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 for seizure prophylaxis. Consider neurology consultation and other specialists (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intensivists) for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further evaluation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as needed.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203994"/>
                  </a:ext>
                </a:extLst>
              </a:tr>
              <a:tr h="880786">
                <a:tc row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nl-NL" sz="9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  <a:endParaRPr lang="nl-NL" sz="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ICE score-0-2</a:t>
                      </a:r>
                      <a:r>
                        <a:rPr lang="en-US" sz="900" kern="120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or depressed level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consciousnessc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: awakens only to tactile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stimulus, or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seizures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either: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any clinical seizure, focal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 generalized, that resolves rapidly,</a:t>
                      </a:r>
                      <a:endParaRPr lang="nl-NL" sz="9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 non-convulsive seizures on EEG that resolve with intervention,</a:t>
                      </a:r>
                      <a:endParaRPr lang="nl-NL" sz="9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 raised ICP: focal/local edema on 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neuroimaging</a:t>
                      </a:r>
                      <a:r>
                        <a:rPr lang="en-US" sz="900" kern="120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2763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of CRS as appropriate per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Table CRS.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addition, administer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10 mg IV with the first dose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 repeat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dose every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 hours. Continue dexamethasone use until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 event is Grade 1 or less, then taper.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2890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Administer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kern="120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 mg IV every 6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hours. Continue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dexamethasone use until the event is Grade 1 or less, then taper.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57000"/>
                  </a:ext>
                </a:extLst>
              </a:tr>
              <a:tr h="3858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7945" marR="92075" algn="l" defTabSz="128016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Consider non-sedating, anti-seizure medicines (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levetiracetam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 for seizure prophylaxis. Consider neurology consultation and other specialists (</a:t>
                      </a:r>
                      <a:r>
                        <a:rPr lang="en-US" sz="9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intensivists) for further evaluation, as needed.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7310" marR="73025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392824"/>
                  </a:ext>
                </a:extLst>
              </a:tr>
              <a:tr h="880786">
                <a:tc rowSpan="2">
                  <a:txBody>
                    <a:bodyPr/>
                    <a:lstStyle/>
                    <a:p>
                      <a:pPr marL="67945" lvl="1" indent="0" algn="l" defTabSz="1280160" rtl="0" eaLnBrk="1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None/>
                        <a:tabLst>
                          <a:tab pos="147955" algn="l"/>
                        </a:tabLst>
                      </a:pPr>
                      <a:r>
                        <a:rPr lang="nl-NL" sz="9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Grade 4</a:t>
                      </a:r>
                      <a:endParaRPr lang="nl-NL" sz="9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7945" algn="l" defTabSz="1280160" rtl="0" eaLnBrk="1" latinLnBrk="0" hangingPunct="1">
                        <a:lnSpc>
                          <a:spcPts val="113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ICE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score-0</a:t>
                      </a:r>
                      <a:r>
                        <a:rPr lang="en-US" sz="900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depressed level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consciousness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either: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207010" lvl="0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147955" algn="l"/>
                        </a:tabLs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patient is unarousable or requires vigorous or repetitive tactile stimuli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 arouse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or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589915" lvl="0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147955" algn="l"/>
                        </a:tabLs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stupor or coma, or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seizures</a:t>
                      </a:r>
                      <a:r>
                        <a:rPr lang="en-US" sz="900" kern="1200" baseline="30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either: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marR="155575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life-threatening prolonged seizure (&gt;5 min), or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marR="102235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repetitive clinical or electrical seizures without return to baseline in between, or motor </a:t>
                      </a:r>
                      <a:r>
                        <a:rPr lang="en-US" sz="700" i="1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findingsc</a:t>
                      </a: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marR="108585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deep focal motor weakness such as hemiparesis or </a:t>
                      </a:r>
                      <a:r>
                        <a:rPr lang="en-US" sz="700" i="1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paraparesis</a:t>
                      </a: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or raised ICP/cerebral </a:t>
                      </a:r>
                      <a:r>
                        <a:rPr lang="en-US" sz="700" i="1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edemac</a:t>
                      </a: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with signs/symptoms such as: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marR="128905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diffuse cerebral edema on neuroimaging, or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marR="113030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decerebrate</a:t>
                      </a: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or decorticate posturing, or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lvl="1" indent="-171450" algn="l" defTabSz="1280160" rtl="0" eaLnBrk="1" latinLnBrk="0" hangingPunct="1">
                        <a:lnSpc>
                          <a:spcPts val="114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cranial nerve VI palsy, or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lvl="1" indent="-17145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papilledema, or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11530" lvl="1" indent="-171450" algn="l" defTabSz="1280160" rtl="0" eaLnBrk="1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r>
                        <a:rPr lang="en-US" sz="700" i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Cushing's triad.</a:t>
                      </a:r>
                      <a:endParaRPr lang="nl-NL" sz="700" i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of CRS as appropriate per Table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CRS.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 above, or consider administration of methylprednisolone 1000 mg IV per day with first dose of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 continue methylprednisolone 1000 mg IV per day for 2 or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more days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per physician discretion.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 above, or consider administration of methylprednisolone 1000 mg IV per day for 3 days; if improves, then manage as above.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72909"/>
                  </a:ext>
                </a:extLst>
              </a:tr>
              <a:tr h="101640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 marR="65024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Consider non-sedating, anti-seizure medicines (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levetiracetam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 for seizure prophylaxis.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297180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Consider neurology consultation and other specialists (</a:t>
                      </a:r>
                      <a:r>
                        <a:rPr lang="en-US" sz="900" kern="12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intensivists) for further evaluation, as needed.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case of raised ICP/cerebral edema, refer to Table 5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the Pre-approval access treatment guidelines</a:t>
                      </a:r>
                      <a:r>
                        <a:rPr lang="en-US" sz="90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en-US" sz="900" kern="12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Teclistamab</a:t>
                      </a:r>
                      <a:r>
                        <a:rPr lang="en-US" sz="90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(also available at de.heer.eu) </a:t>
                      </a:r>
                      <a:r>
                        <a:rPr lang="en-US" sz="9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lang="en-US" sz="9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additional management guidelines.</a:t>
                      </a:r>
                      <a:endParaRPr lang="nl-NL" sz="9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024551"/>
                  </a:ext>
                </a:extLst>
              </a:tr>
              <a:tr h="538286">
                <a:tc gridSpan="4"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US" sz="7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is determined by the most severe event, not attributable to any other cause</a:t>
                      </a:r>
                      <a:endParaRPr lang="nl-NL" sz="7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US" sz="7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If patient is </a:t>
                      </a:r>
                      <a:r>
                        <a:rPr lang="en-US" sz="700" kern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arousable</a:t>
                      </a:r>
                      <a:r>
                        <a:rPr lang="en-US" sz="7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 able to perform Mental Status assessment, the following domains should be tested: orientation, naming, following commands, writing, and attention 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US" sz="7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Attributable to no other cause.</a:t>
                      </a:r>
                      <a:endParaRPr lang="nl-NL" sz="7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7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All references to dexamethasone administration are dexamethasone or equivalent</a:t>
                      </a:r>
                      <a:endParaRPr lang="nl-NL" sz="7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29" marR="51429" marT="51429" marB="514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11530" lvl="1" indent="-171450" algn="l" defTabSz="1280160" rtl="0" eaLnBrk="1" latinLnBrk="0" hangingPunct="1">
                        <a:lnSpc>
                          <a:spcPts val="10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47955" algn="l"/>
                        </a:tabLst>
                      </a:pPr>
                      <a:endParaRPr lang="nl-NL" sz="10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7945" algn="l" defTabSz="128016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13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74628"/>
                  </a:ext>
                </a:extLst>
              </a:tr>
            </a:tbl>
          </a:graphicData>
        </a:graphic>
      </p:graphicFrame>
      <p:sp>
        <p:nvSpPr>
          <p:cNvPr id="15" name="Rechthoek 14"/>
          <p:cNvSpPr/>
          <p:nvPr/>
        </p:nvSpPr>
        <p:spPr>
          <a:xfrm>
            <a:off x="-1005990" y="1565291"/>
            <a:ext cx="375369" cy="495488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6" name="Rechthoek 15"/>
          <p:cNvSpPr/>
          <p:nvPr/>
        </p:nvSpPr>
        <p:spPr>
          <a:xfrm>
            <a:off x="-1005991" y="2154621"/>
            <a:ext cx="375369" cy="495488"/>
          </a:xfrm>
          <a:prstGeom prst="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7" name="Rechthoek 16"/>
          <p:cNvSpPr/>
          <p:nvPr/>
        </p:nvSpPr>
        <p:spPr>
          <a:xfrm>
            <a:off x="-1005992" y="4184196"/>
            <a:ext cx="375369" cy="4954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8" name="Rechthoek 17"/>
          <p:cNvSpPr/>
          <p:nvPr/>
        </p:nvSpPr>
        <p:spPr>
          <a:xfrm>
            <a:off x="-1005992" y="4773526"/>
            <a:ext cx="375369" cy="4954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9" name="Rechthoek 18"/>
          <p:cNvSpPr/>
          <p:nvPr/>
        </p:nvSpPr>
        <p:spPr>
          <a:xfrm>
            <a:off x="-1005993" y="3532227"/>
            <a:ext cx="375369" cy="495488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20" name="Rechthoek 19"/>
          <p:cNvSpPr/>
          <p:nvPr/>
        </p:nvSpPr>
        <p:spPr>
          <a:xfrm>
            <a:off x="-1005993" y="2850344"/>
            <a:ext cx="375369" cy="495488"/>
          </a:xfrm>
          <a:prstGeom prst="rect">
            <a:avLst/>
          </a:prstGeom>
          <a:solidFill>
            <a:srgbClr val="D0C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22" name="Rechthoek 21"/>
          <p:cNvSpPr/>
          <p:nvPr/>
        </p:nvSpPr>
        <p:spPr>
          <a:xfrm>
            <a:off x="-1005993" y="969685"/>
            <a:ext cx="375369" cy="49548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</p:spTree>
    <p:extLst>
      <p:ext uri="{BB962C8B-B14F-4D97-AF65-F5344CB8AC3E}">
        <p14:creationId xmlns:p14="http://schemas.microsoft.com/office/powerpoint/2010/main" val="40431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4" descr="VMware Horiz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305" y="1613973"/>
            <a:ext cx="11382422" cy="437785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Toedieningsschema eerste cyclus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573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4" descr="VMware Horiz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36" y="1693650"/>
            <a:ext cx="11964408" cy="4480215"/>
          </a:xfrm>
          <a:prstGeom prst="rect">
            <a:avLst/>
          </a:prstGeom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824440" y="45772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Toedieningsschema cyclus 2 en verder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230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Aanvullende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Zenya</a:t>
            </a:r>
            <a:r>
              <a:rPr lang="nl-NL" dirty="0" smtClean="0"/>
              <a:t> document: </a:t>
            </a:r>
            <a:r>
              <a:rPr lang="nl-NL" dirty="0" err="1" smtClean="0"/>
              <a:t>Teclistamab</a:t>
            </a:r>
            <a:endParaRPr lang="nl-NL" dirty="0" smtClean="0"/>
          </a:p>
          <a:p>
            <a:r>
              <a:rPr lang="nl-NL" dirty="0" smtClean="0"/>
              <a:t>Website: de-heer.eu voor brondocumenten van fabrikant</a:t>
            </a:r>
          </a:p>
          <a:p>
            <a:pPr lvl="1"/>
            <a:r>
              <a:rPr lang="nl-NL" dirty="0" smtClean="0"/>
              <a:t>Pre-</a:t>
            </a:r>
            <a:r>
              <a:rPr lang="nl-NL" dirty="0" err="1" smtClean="0"/>
              <a:t>approval</a:t>
            </a:r>
            <a:r>
              <a:rPr lang="nl-NL" dirty="0" smtClean="0"/>
              <a:t> access treatment </a:t>
            </a:r>
            <a:r>
              <a:rPr lang="nl-NL" dirty="0" err="1" smtClean="0"/>
              <a:t>guidelines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Teclistamab</a:t>
            </a:r>
            <a:endParaRPr lang="nl-NL" dirty="0"/>
          </a:p>
          <a:p>
            <a:pPr lvl="2"/>
            <a:r>
              <a:rPr lang="nl-NL" dirty="0" smtClean="0"/>
              <a:t>Hier komen de tabellen uit het </a:t>
            </a:r>
            <a:r>
              <a:rPr lang="nl-NL" dirty="0" err="1" smtClean="0"/>
              <a:t>Zenya</a:t>
            </a:r>
            <a:r>
              <a:rPr lang="nl-NL" dirty="0" smtClean="0"/>
              <a:t> </a:t>
            </a:r>
            <a:r>
              <a:rPr lang="nl-NL" dirty="0" err="1" smtClean="0"/>
              <a:t>Teclistamab</a:t>
            </a:r>
            <a:r>
              <a:rPr lang="nl-NL" dirty="0" smtClean="0"/>
              <a:t> protocol uit. </a:t>
            </a:r>
          </a:p>
          <a:p>
            <a:pPr lvl="1"/>
            <a:r>
              <a:rPr lang="nl-NL" dirty="0" err="1" smtClean="0"/>
              <a:t>Teclistamab</a:t>
            </a:r>
            <a:r>
              <a:rPr lang="nl-NL" dirty="0" smtClean="0"/>
              <a:t> informatie voor de </a:t>
            </a:r>
            <a:r>
              <a:rPr lang="nl-NL" dirty="0" err="1" smtClean="0"/>
              <a:t>patient</a:t>
            </a:r>
            <a:endParaRPr lang="nl-NL" dirty="0" smtClean="0"/>
          </a:p>
          <a:p>
            <a:pPr lvl="1"/>
            <a:r>
              <a:rPr lang="nl-NL" dirty="0" err="1" smtClean="0"/>
              <a:t>Investigational</a:t>
            </a:r>
            <a:r>
              <a:rPr lang="nl-NL" dirty="0" smtClean="0"/>
              <a:t> Product </a:t>
            </a:r>
            <a:r>
              <a:rPr lang="nl-NL" dirty="0" err="1" smtClean="0"/>
              <a:t>Preparations</a:t>
            </a:r>
            <a:r>
              <a:rPr lang="nl-NL" dirty="0" smtClean="0"/>
              <a:t> </a:t>
            </a:r>
            <a:r>
              <a:rPr lang="nl-NL" dirty="0" err="1" smtClean="0"/>
              <a:t>Instructions</a:t>
            </a: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024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VMware Horizo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3516" y="516371"/>
            <a:ext cx="8394266" cy="5628588"/>
          </a:xfrm>
        </p:spPr>
      </p:pic>
    </p:spTree>
    <p:extLst>
      <p:ext uri="{BB962C8B-B14F-4D97-AF65-F5344CB8AC3E}">
        <p14:creationId xmlns:p14="http://schemas.microsoft.com/office/powerpoint/2010/main" val="40274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Compassionate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programma</a:t>
            </a:r>
          </a:p>
          <a:p>
            <a:r>
              <a:rPr lang="nl-NL" dirty="0" err="1" smtClean="0"/>
              <a:t>Patienten</a:t>
            </a:r>
            <a:r>
              <a:rPr lang="nl-NL" dirty="0" smtClean="0"/>
              <a:t> met </a:t>
            </a:r>
            <a:r>
              <a:rPr lang="nl-NL" dirty="0" err="1" smtClean="0"/>
              <a:t>relapsed</a:t>
            </a:r>
            <a:r>
              <a:rPr lang="nl-NL" dirty="0" smtClean="0"/>
              <a:t>/refractair multipel myeloom</a:t>
            </a:r>
          </a:p>
          <a:p>
            <a:r>
              <a:rPr lang="nl-NL" dirty="0" smtClean="0"/>
              <a:t>Moeten behandeld zijn met tenminste een middel uit alle onderstaande groepen</a:t>
            </a:r>
          </a:p>
          <a:p>
            <a:pPr lvl="1"/>
            <a:r>
              <a:rPr lang="nl-NL" dirty="0" err="1" smtClean="0"/>
              <a:t>Proteasoom</a:t>
            </a:r>
            <a:r>
              <a:rPr lang="nl-NL" dirty="0" smtClean="0"/>
              <a:t> inhibitor </a:t>
            </a:r>
          </a:p>
          <a:p>
            <a:pPr lvl="1"/>
            <a:r>
              <a:rPr lang="nl-NL" dirty="0" err="1" smtClean="0"/>
              <a:t>Immunomodulator</a:t>
            </a:r>
            <a:endParaRPr lang="nl-NL" dirty="0" smtClean="0"/>
          </a:p>
          <a:p>
            <a:pPr lvl="1"/>
            <a:r>
              <a:rPr lang="nl-NL" dirty="0" smtClean="0"/>
              <a:t>antiCD38 behandeling</a:t>
            </a:r>
          </a:p>
          <a:p>
            <a:r>
              <a:rPr lang="nl-NL" dirty="0" smtClean="0"/>
              <a:t>Geen andere reguliere behandeling mogelijk</a:t>
            </a:r>
          </a:p>
          <a:p>
            <a:r>
              <a:rPr lang="nl-NL" dirty="0" smtClean="0"/>
              <a:t>Niet geschikt voor deelname aan een studie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24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Effectiviteit en bijwerkingen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Fase 1 MajesTEC-1 studie: 157 </a:t>
            </a:r>
            <a:r>
              <a:rPr lang="nl-NL" dirty="0" err="1" smtClean="0"/>
              <a:t>pt’en</a:t>
            </a:r>
            <a:r>
              <a:rPr lang="nl-NL" dirty="0" smtClean="0"/>
              <a:t> behandeld met ‘uitbehandeld’ myeloom</a:t>
            </a:r>
          </a:p>
          <a:p>
            <a:r>
              <a:rPr lang="nl-NL" dirty="0" smtClean="0"/>
              <a:t>40 </a:t>
            </a:r>
            <a:r>
              <a:rPr lang="nl-NL" dirty="0" err="1" smtClean="0"/>
              <a:t>patienten</a:t>
            </a:r>
            <a:r>
              <a:rPr lang="nl-NL" dirty="0" smtClean="0"/>
              <a:t> krijgen aanbevolen dosis</a:t>
            </a:r>
          </a:p>
          <a:p>
            <a:pPr lvl="1"/>
            <a:r>
              <a:rPr lang="nl-NL" dirty="0" smtClean="0"/>
              <a:t>Overall response 65% na 6 maanden</a:t>
            </a:r>
            <a:endParaRPr lang="nl-NL" dirty="0"/>
          </a:p>
          <a:p>
            <a:r>
              <a:rPr lang="nl-NL" dirty="0" smtClean="0"/>
              <a:t>Bijwerkingen</a:t>
            </a:r>
          </a:p>
          <a:p>
            <a:pPr lvl="1"/>
            <a:r>
              <a:rPr lang="nl-NL" dirty="0" smtClean="0"/>
              <a:t>CRS (70%, allen &lt; graad 3)</a:t>
            </a:r>
          </a:p>
          <a:p>
            <a:pPr lvl="1"/>
            <a:r>
              <a:rPr lang="nl-NL" dirty="0" smtClean="0"/>
              <a:t>Neutropenie (65%)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sz="1800" dirty="0" smtClean="0"/>
              <a:t>Bron: Lancet. 2021 Aug 21;398(10301):665-674.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336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Effectiviteit en bijwerkingen (2)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Fase ½ studie: 165 </a:t>
            </a:r>
            <a:r>
              <a:rPr lang="nl-NL" dirty="0" err="1" smtClean="0"/>
              <a:t>patienten</a:t>
            </a:r>
            <a:r>
              <a:rPr lang="nl-NL" dirty="0" smtClean="0"/>
              <a:t> met ‘uitbehandeld’ myeloom</a:t>
            </a:r>
          </a:p>
          <a:p>
            <a:pPr lvl="1"/>
            <a:r>
              <a:rPr lang="nl-NL" dirty="0" smtClean="0"/>
              <a:t>63% hadden een response na 14 maanden</a:t>
            </a:r>
          </a:p>
          <a:p>
            <a:pPr lvl="1"/>
            <a:r>
              <a:rPr lang="nl-NL" dirty="0" smtClean="0"/>
              <a:t>65 </a:t>
            </a:r>
            <a:r>
              <a:rPr lang="nl-NL" dirty="0" err="1" smtClean="0"/>
              <a:t>patienten</a:t>
            </a:r>
            <a:r>
              <a:rPr lang="nl-NL" dirty="0" smtClean="0"/>
              <a:t> (ca 40%) hadden een complete response of beter</a:t>
            </a:r>
          </a:p>
          <a:p>
            <a:pPr lvl="1"/>
            <a:r>
              <a:rPr lang="nl-NL" dirty="0" smtClean="0"/>
              <a:t>Mediane duur van response 18 maanden</a:t>
            </a:r>
          </a:p>
          <a:p>
            <a:pPr lvl="1"/>
            <a:r>
              <a:rPr lang="nl-NL" dirty="0" smtClean="0"/>
              <a:t>Bijwerkingen</a:t>
            </a:r>
          </a:p>
          <a:p>
            <a:pPr lvl="2"/>
            <a:r>
              <a:rPr lang="nl-NL" dirty="0" smtClean="0"/>
              <a:t>CRS in 73% (graad 3 of meer 0.6%)</a:t>
            </a:r>
          </a:p>
          <a:p>
            <a:pPr lvl="2"/>
            <a:r>
              <a:rPr lang="nl-NL" dirty="0" smtClean="0"/>
              <a:t>ICANS 3% (allen &lt; graad 3)</a:t>
            </a:r>
          </a:p>
          <a:p>
            <a:pPr lvl="2"/>
            <a:r>
              <a:rPr lang="nl-NL" dirty="0" smtClean="0"/>
              <a:t>Pancytopenie (vaak)</a:t>
            </a:r>
          </a:p>
          <a:p>
            <a:pPr lvl="2"/>
            <a:r>
              <a:rPr lang="nl-NL" dirty="0" smtClean="0"/>
              <a:t>Infecties (vaak)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1800" dirty="0" smtClean="0"/>
              <a:t>Bron: N </a:t>
            </a:r>
            <a:r>
              <a:rPr lang="nl-NL" sz="1800" dirty="0" err="1"/>
              <a:t>Engl</a:t>
            </a:r>
            <a:r>
              <a:rPr lang="nl-NL" sz="1800" dirty="0"/>
              <a:t> J </a:t>
            </a:r>
            <a:r>
              <a:rPr lang="nl-NL" sz="1800" dirty="0" err="1"/>
              <a:t>Med</a:t>
            </a:r>
            <a:r>
              <a:rPr lang="nl-NL" sz="1800" dirty="0"/>
              <a:t> 2022; 387:495-505</a:t>
            </a:r>
          </a:p>
        </p:txBody>
      </p:sp>
      <p:sp>
        <p:nvSpPr>
          <p:cNvPr id="7" name="Rechthoek 6"/>
          <p:cNvSpPr/>
          <p:nvPr/>
        </p:nvSpPr>
        <p:spPr>
          <a:xfrm>
            <a:off x="4310896" y="3244334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0" i="0" dirty="0" smtClean="0">
                <a:solidFill>
                  <a:srgbClr val="666666"/>
                </a:solidFill>
                <a:effectLst/>
                <a:latin typeface="ff-scala-sans-pro"/>
              </a:rPr>
              <a:t>N </a:t>
            </a:r>
            <a:r>
              <a:rPr lang="nl-NL" b="0" i="0" dirty="0" err="1" smtClean="0">
                <a:solidFill>
                  <a:srgbClr val="666666"/>
                </a:solidFill>
                <a:effectLst/>
                <a:latin typeface="ff-scala-sans-pro"/>
              </a:rPr>
              <a:t>Engl</a:t>
            </a:r>
            <a:r>
              <a:rPr lang="nl-NL" b="0" i="0" dirty="0" smtClean="0">
                <a:solidFill>
                  <a:srgbClr val="666666"/>
                </a:solidFill>
                <a:effectLst/>
                <a:latin typeface="ff-scala-sans-pro"/>
              </a:rPr>
              <a:t> J </a:t>
            </a:r>
            <a:r>
              <a:rPr lang="nl-NL" b="0" i="0" dirty="0" err="1" smtClean="0">
                <a:solidFill>
                  <a:srgbClr val="666666"/>
                </a:solidFill>
                <a:effectLst/>
                <a:latin typeface="ff-scala-sans-pro"/>
              </a:rPr>
              <a:t>Med</a:t>
            </a:r>
            <a:r>
              <a:rPr lang="nl-NL" b="0" i="0" dirty="0" smtClean="0">
                <a:solidFill>
                  <a:srgbClr val="666666"/>
                </a:solidFill>
                <a:effectLst/>
                <a:latin typeface="ff-scala-sans-pro"/>
              </a:rPr>
              <a:t> 2022; 387:495-505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2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Cytokine release syndroom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 smtClean="0"/>
              <a:t>Suprafysiologische</a:t>
            </a:r>
            <a:r>
              <a:rPr lang="nl-NL" dirty="0" smtClean="0"/>
              <a:t> </a:t>
            </a:r>
            <a:r>
              <a:rPr lang="nl-NL" dirty="0" err="1" smtClean="0"/>
              <a:t>immuunresponse</a:t>
            </a:r>
            <a:r>
              <a:rPr lang="nl-NL" dirty="0" smtClean="0"/>
              <a:t>. </a:t>
            </a:r>
          </a:p>
          <a:p>
            <a:pPr lvl="1"/>
            <a:r>
              <a:rPr lang="nl-NL" dirty="0" smtClean="0"/>
              <a:t>Immuunsysteem ‘aangezet’ door immuuntherapie (CAR-T, </a:t>
            </a:r>
            <a:r>
              <a:rPr lang="nl-NL" dirty="0" err="1" smtClean="0"/>
              <a:t>bispecieke</a:t>
            </a:r>
            <a:r>
              <a:rPr lang="nl-NL" dirty="0" smtClean="0"/>
              <a:t> antistof)</a:t>
            </a:r>
          </a:p>
          <a:p>
            <a:pPr lvl="1"/>
            <a:r>
              <a:rPr lang="nl-NL" dirty="0" smtClean="0"/>
              <a:t>Veel productie van cytokines</a:t>
            </a:r>
          </a:p>
          <a:p>
            <a:pPr lvl="1"/>
            <a:r>
              <a:rPr lang="nl-NL" dirty="0" smtClean="0"/>
              <a:t>Hoog CRP, hoog </a:t>
            </a:r>
            <a:r>
              <a:rPr lang="nl-NL" dirty="0" err="1" smtClean="0"/>
              <a:t>ferritine</a:t>
            </a:r>
            <a:r>
              <a:rPr lang="nl-NL" dirty="0" smtClean="0"/>
              <a:t>, </a:t>
            </a:r>
            <a:r>
              <a:rPr lang="nl-NL" dirty="0" err="1" smtClean="0"/>
              <a:t>cytopenieen</a:t>
            </a:r>
            <a:endParaRPr lang="nl-NL" dirty="0" smtClean="0"/>
          </a:p>
          <a:p>
            <a:pPr lvl="1"/>
            <a:r>
              <a:rPr lang="nl-NL" dirty="0" smtClean="0"/>
              <a:t>Klinisch koorts en orgaan dysfunctie: sepsis beeld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71921"/>
            <a:ext cx="5181600" cy="425874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342927" y="6400800"/>
            <a:ext cx="542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Nature </a:t>
            </a:r>
            <a:r>
              <a:rPr lang="nl-NL" dirty="0" err="1" smtClean="0"/>
              <a:t>Medicine</a:t>
            </a:r>
            <a:r>
              <a:rPr lang="nl-NL" dirty="0" smtClean="0"/>
              <a:t> volume 24, pages705–706 (2018)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0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effector cell-associated neurotoxicity syndrome (ICANS)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Pathofysiologie niet volledig begrepen</a:t>
            </a:r>
          </a:p>
          <a:p>
            <a:pPr lvl="1"/>
            <a:r>
              <a:rPr lang="nl-NL" dirty="0" smtClean="0"/>
              <a:t>Zelfde mechanisme als CRS</a:t>
            </a:r>
          </a:p>
          <a:p>
            <a:pPr lvl="1"/>
            <a:r>
              <a:rPr lang="nl-NL" dirty="0" smtClean="0"/>
              <a:t>Door inflammatie en hoge levels cytokines gaat waarschijnlijk de bloed-</a:t>
            </a:r>
            <a:r>
              <a:rPr lang="nl-NL" dirty="0" err="1" smtClean="0"/>
              <a:t>hersenbarriere</a:t>
            </a:r>
            <a:r>
              <a:rPr lang="nl-NL" dirty="0" smtClean="0"/>
              <a:t> ‘lekken’ -&gt; systemische inflammatie in het brein</a:t>
            </a:r>
          </a:p>
          <a:p>
            <a:pPr lvl="1"/>
            <a:r>
              <a:rPr lang="nl-NL" dirty="0" smtClean="0"/>
              <a:t>Verandering van corticale en subcorticale functies</a:t>
            </a:r>
          </a:p>
          <a:p>
            <a:pPr lvl="1"/>
            <a:r>
              <a:rPr lang="nl-NL" dirty="0" smtClean="0"/>
              <a:t>Soms: diffuus hersenoedeem</a:t>
            </a:r>
            <a:endParaRPr lang="nl-NL" dirty="0"/>
          </a:p>
          <a:p>
            <a:r>
              <a:rPr lang="nl-NL" dirty="0" smtClean="0"/>
              <a:t>Kliniek </a:t>
            </a:r>
          </a:p>
          <a:p>
            <a:pPr lvl="1"/>
            <a:r>
              <a:rPr lang="nl-NL" dirty="0" smtClean="0"/>
              <a:t>begin vaak met aandachtsproblemen (desoriëntatie) en taal/spraakproblemen</a:t>
            </a:r>
          </a:p>
          <a:p>
            <a:pPr lvl="1"/>
            <a:r>
              <a:rPr lang="nl-NL" dirty="0" smtClean="0"/>
              <a:t>Kan snel gaan, in uren!</a:t>
            </a:r>
          </a:p>
          <a:p>
            <a:pPr lvl="1"/>
            <a:r>
              <a:rPr lang="nl-NL" dirty="0" smtClean="0"/>
              <a:t>Ernstig: desoriëntatie, verminderd bewustzijn, epileptische insulten</a:t>
            </a:r>
          </a:p>
        </p:txBody>
      </p:sp>
    </p:spTree>
    <p:extLst>
      <p:ext uri="{BB962C8B-B14F-4D97-AF65-F5344CB8AC3E}">
        <p14:creationId xmlns:p14="http://schemas.microsoft.com/office/powerpoint/2010/main" val="18905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Immune Effector </a:t>
            </a:r>
            <a:r>
              <a:rPr lang="nl-NL" dirty="0" err="1" smtClean="0"/>
              <a:t>Cell-associated</a:t>
            </a:r>
            <a:r>
              <a:rPr lang="nl-NL" dirty="0" smtClean="0"/>
              <a:t> </a:t>
            </a:r>
            <a:r>
              <a:rPr lang="nl-NL" dirty="0" err="1" smtClean="0"/>
              <a:t>encephalopathy</a:t>
            </a:r>
            <a:r>
              <a:rPr lang="nl-NL" dirty="0" smtClean="0"/>
              <a:t> score (ICE score) </a:t>
            </a:r>
            <a:endParaRPr lang="nl-NL" dirty="0"/>
          </a:p>
        </p:txBody>
      </p:sp>
      <p:pic>
        <p:nvPicPr>
          <p:cNvPr id="5" name="Tijdelijke aanduiding voor afbeelding 4" descr="VMware Horizon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"/>
          <a:stretch/>
        </p:blipFill>
        <p:spPr>
          <a:xfrm>
            <a:off x="1257300" y="1939102"/>
            <a:ext cx="9677400" cy="4441825"/>
          </a:xfrm>
        </p:spPr>
      </p:pic>
    </p:spTree>
    <p:extLst>
      <p:ext uri="{BB962C8B-B14F-4D97-AF65-F5344CB8AC3E}">
        <p14:creationId xmlns:p14="http://schemas.microsoft.com/office/powerpoint/2010/main" val="224536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977271"/>
              </p:ext>
            </p:extLst>
          </p:nvPr>
        </p:nvGraphicFramePr>
        <p:xfrm>
          <a:off x="1365814" y="91872"/>
          <a:ext cx="9698064" cy="66793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86328">
                  <a:extLst>
                    <a:ext uri="{9D8B030D-6E8A-4147-A177-3AD203B41FA5}">
                      <a16:colId xmlns:a16="http://schemas.microsoft.com/office/drawing/2014/main" val="1056588301"/>
                    </a:ext>
                  </a:extLst>
                </a:gridCol>
                <a:gridCol w="2490044">
                  <a:extLst>
                    <a:ext uri="{9D8B030D-6E8A-4147-A177-3AD203B41FA5}">
                      <a16:colId xmlns:a16="http://schemas.microsoft.com/office/drawing/2014/main" val="2668409457"/>
                    </a:ext>
                  </a:extLst>
                </a:gridCol>
                <a:gridCol w="3180267">
                  <a:extLst>
                    <a:ext uri="{9D8B030D-6E8A-4147-A177-3AD203B41FA5}">
                      <a16:colId xmlns:a16="http://schemas.microsoft.com/office/drawing/2014/main" val="2555297208"/>
                    </a:ext>
                  </a:extLst>
                </a:gridCol>
                <a:gridCol w="3241425">
                  <a:extLst>
                    <a:ext uri="{9D8B030D-6E8A-4147-A177-3AD203B41FA5}">
                      <a16:colId xmlns:a16="http://schemas.microsoft.com/office/drawing/2014/main" val="3186557737"/>
                    </a:ext>
                  </a:extLst>
                </a:gridCol>
              </a:tblGrid>
              <a:tr h="317840">
                <a:tc gridSpan="4">
                  <a:txBody>
                    <a:bodyPr/>
                    <a:lstStyle/>
                    <a:p>
                      <a:pPr marL="67945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Recommended Management of Cytokine Release Syndrome</a:t>
                      </a:r>
                      <a:endParaRPr lang="nl-NL" sz="13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61089"/>
                  </a:ext>
                </a:extLst>
              </a:tr>
              <a:tr h="280775">
                <a:tc rowSpan="2"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Presenting Symptoms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26820" marR="122491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Treatment Options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46345"/>
                  </a:ext>
                </a:extLst>
              </a:tr>
              <a:tr h="2807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1100" b="1" baseline="300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483870" algn="l" defTabSz="1280160" rtl="0" eaLnBrk="1" latinLnBrk="0" hangingPunct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Corticosteroids</a:t>
                      </a:r>
                      <a:r>
                        <a:rPr lang="en-US" sz="1100" b="1" kern="1200" baseline="300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1100" b="1" kern="1200" baseline="300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1241"/>
                  </a:ext>
                </a:extLst>
              </a:tr>
              <a:tr h="518690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Grade 1</a:t>
                      </a:r>
                      <a:endParaRPr lang="nl-NL" sz="900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Temperature ≥38°C</a:t>
                      </a:r>
                      <a:r>
                        <a:rPr lang="en-US" sz="900" baseline="300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nl-NL" sz="900" baseline="30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May 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 considered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9375" algn="l" defTabSz="1280160" rtl="0" eaLnBrk="1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lang="nl-NL" sz="9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11466"/>
                  </a:ext>
                </a:extLst>
              </a:tr>
              <a:tr h="1542844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Grade 2</a:t>
                      </a:r>
                      <a:endParaRPr lang="nl-NL" sz="900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Temperature ≥38°C</a:t>
                      </a:r>
                      <a:r>
                        <a:rPr lang="en-US" sz="900" kern="1200" baseline="30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with either: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873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Hypotension responsive to fluids and not requiring vasopressors.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22479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oxygen requirement of low-flow nasal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cannula</a:t>
                      </a:r>
                      <a:r>
                        <a:rPr lang="en-US" sz="900" baseline="300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or blow-by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1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Administer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tocilizumabb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8 mg/kg IV over 1 hour (not to exceed 800 mg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). Repeat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every 8 hours as needed if not responsive to IV fluids or increasing supplemental oxygen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67945" marR="901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9812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Limit to a maximum of 3 doses in a 24-hour</a:t>
                      </a:r>
                      <a:r>
                        <a:rPr lang="en-US" sz="900" spc="-7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period;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04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maximum total of 4</a:t>
                      </a:r>
                      <a:r>
                        <a:rPr lang="en-US" sz="900" spc="-5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doses.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04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93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 per guidance below if no improvement within 24 hours of starting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739075"/>
                  </a:ext>
                </a:extLst>
              </a:tr>
              <a:tr h="1595398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Grade 3</a:t>
                      </a:r>
                      <a:endParaRPr lang="nl-NL" sz="900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Temperature ≥38°C</a:t>
                      </a:r>
                      <a:r>
                        <a:rPr lang="en-US" sz="900" kern="1200" baseline="30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with either: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44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Hypotension requiring 1 vasopressor with or without vasopressin.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955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Or, oxygen requirement of high-flow nasal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cannula</a:t>
                      </a:r>
                      <a:r>
                        <a:rPr lang="en-US" sz="900" baseline="300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facemask, non-rebreather mask, or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Venturi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mask</a:t>
                      </a:r>
                    </a:p>
                    <a:p>
                      <a:pPr marL="67945" marR="1955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170" algn="l" defTabSz="9144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Administer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8 mg/kg IV over 1 hour (not to exceed 800 mg). Repeat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every 8 hours as needed if not responsive to IV fluids or increasing supplemental oxygen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67945" marR="90170" algn="l" defTabSz="914400" rtl="0" eaLnBrk="1" latinLnBrk="0" hangingPunct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algn="l" defTabSz="914400" rtl="0" eaLnBrk="1" latinLnBrk="0" hangingPunct="1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Limit to a maximum of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 doses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a 24-hour period; maximum total 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 4 doses.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8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If no improvement, administer methylprednisolone 1 mg/kg IV twice daily or equivalent dexamethasone (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10 mg IV every 6 hours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67945" marR="908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714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Continue corticosteroids use until the event is Grade 1 or less, then taper over 3 days.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230214"/>
                  </a:ext>
                </a:extLst>
              </a:tr>
              <a:tr h="1400666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Grade 4</a:t>
                      </a:r>
                      <a:endParaRPr lang="nl-NL" sz="9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Temperature 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≥38°C</a:t>
                      </a:r>
                      <a:r>
                        <a:rPr lang="en-US" sz="900" kern="1200" baseline="300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with either:</a:t>
                      </a:r>
                      <a:endParaRPr lang="nl-NL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873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Hypotension requiring multiple vasopressors (excluding vasopressin).</a:t>
                      </a:r>
                      <a:endParaRPr lang="nl-NL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53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Or, oxygen requirement of positive pressure (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CPAP, </a:t>
                      </a:r>
                      <a:r>
                        <a:rPr lang="en-US" sz="900" dirty="0" err="1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BiPAP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intubation, and mechanical ventilation)</a:t>
                      </a:r>
                      <a:endParaRPr lang="nl-NL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53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1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Administer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8 mg/kg IV over 1 hour (not to exceed 800 mg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). Repeat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tocilizumab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every 8 hours as needed if not responsive to IV fluids or increasing supplemental oxygen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67945" marR="901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181610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Limit to a maximum of 3 doses in a 24-hour period; maximum total of 4 doses.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93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 above or administer methylprednisolone 1000 mg IV per day for 3 days per physician discretion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67945" marR="793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7937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If no improvement or if </a:t>
                      </a:r>
                      <a:r>
                        <a:rPr lang="en-US" sz="900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condition worsens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consider altern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90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 </a:t>
                      </a:r>
                      <a:r>
                        <a:rPr lang="en-US" sz="9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immunosuppressants.</a:t>
                      </a:r>
                      <a:r>
                        <a:rPr lang="en-US" sz="900" baseline="30000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900" baseline="30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32657" marB="32657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609455"/>
                  </a:ext>
                </a:extLst>
              </a:tr>
              <a:tr h="742329">
                <a:tc gridSpan="4"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035"/>
                        </a:lnSpc>
                        <a:spcAft>
                          <a:spcPts val="0"/>
                        </a:spcAft>
                        <a:buSzPts val="900"/>
                        <a:buFont typeface="Times New Roman" panose="02020603050405020304" pitchFamily="18" charset="0"/>
                        <a:buAutoNum type="alphaLcPeriod"/>
                        <a:tabLst>
                          <a:tab pos="727075" algn="l"/>
                        </a:tabLst>
                      </a:pPr>
                      <a:endParaRPr lang="en-US" sz="700" spc="-15" dirty="0" smtClean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1035"/>
                        </a:lnSpc>
                        <a:spcAft>
                          <a:spcPts val="0"/>
                        </a:spcAft>
                        <a:buSzPts val="900"/>
                        <a:buFont typeface="Times New Roman" panose="02020603050405020304" pitchFamily="18" charset="0"/>
                        <a:buAutoNum type="alphaLcPeriod"/>
                        <a:tabLst>
                          <a:tab pos="727075" algn="l"/>
                        </a:tabLst>
                      </a:pPr>
                      <a:r>
                        <a:rPr lang="en-US" sz="700" spc="-15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Refer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to </a:t>
                      </a:r>
                      <a:r>
                        <a:rPr lang="en-US" sz="700" spc="-15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tocilizumab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prescribing information for</a:t>
                      </a:r>
                      <a:r>
                        <a:rPr lang="en-US" sz="700" spc="-3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details.</a:t>
                      </a:r>
                      <a:endParaRPr lang="nl-NL" sz="700" spc="-15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 marL="342900" marR="59690" lvl="0" indent="-342900" algn="just">
                        <a:spcAft>
                          <a:spcPts val="0"/>
                        </a:spcAft>
                        <a:buSzPts val="900"/>
                        <a:buFont typeface="Times New Roman" panose="02020603050405020304" pitchFamily="18" charset="0"/>
                        <a:buAutoNum type="alphaLcPeriod"/>
                        <a:tabLst>
                          <a:tab pos="727075" algn="l"/>
                        </a:tabLst>
                      </a:pP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Monoclonal antibodies targeting cytokines may be considered based on institutional practice for unresponsive CRS.</a:t>
                      </a:r>
                      <a:endParaRPr lang="nl-NL" sz="700" spc="-15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 marL="342900" marR="5905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Times New Roman" panose="02020603050405020304" pitchFamily="18" charset="0"/>
                        <a:buAutoNum type="alphaLcPeriod"/>
                        <a:tabLst>
                          <a:tab pos="727075" algn="l"/>
                        </a:tabLst>
                      </a:pP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Attributed to CRS. Fever may not always be present concurrently with hypotension or hypoxia as it</a:t>
                      </a:r>
                      <a:r>
                        <a:rPr lang="en-US" sz="700" spc="-4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may</a:t>
                      </a:r>
                      <a:r>
                        <a:rPr lang="en-US" sz="700" spc="-4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be</a:t>
                      </a:r>
                      <a:r>
                        <a:rPr lang="en-US" sz="700" spc="-5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masked</a:t>
                      </a:r>
                      <a:r>
                        <a:rPr lang="en-US" sz="700" spc="-3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by</a:t>
                      </a:r>
                      <a:r>
                        <a:rPr lang="en-US" sz="700" spc="-3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interventions</a:t>
                      </a:r>
                      <a:r>
                        <a:rPr lang="en-US" sz="700" spc="-4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such</a:t>
                      </a:r>
                      <a:r>
                        <a:rPr lang="en-US" sz="700" spc="-3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as</a:t>
                      </a:r>
                      <a:r>
                        <a:rPr lang="en-US" sz="700" spc="-3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antipyretics</a:t>
                      </a:r>
                      <a:r>
                        <a:rPr lang="en-US" sz="700" spc="-3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or</a:t>
                      </a:r>
                      <a:r>
                        <a:rPr lang="en-US" sz="700" spc="-4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anticytokine</a:t>
                      </a:r>
                      <a:r>
                        <a:rPr lang="en-US" sz="700" spc="-3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therapy</a:t>
                      </a:r>
                      <a:r>
                        <a:rPr lang="en-US" sz="700" spc="-3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(e.g.,</a:t>
                      </a:r>
                      <a:r>
                        <a:rPr lang="en-US" sz="700" spc="-50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 err="1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tocilizumab</a:t>
                      </a:r>
                      <a:r>
                        <a:rPr lang="en-US" sz="700" spc="-4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or steroids).</a:t>
                      </a:r>
                      <a:endParaRPr lang="nl-NL" sz="700" spc="-15" dirty="0">
                        <a:effectLst/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 marL="342900" marR="5905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SzPts val="900"/>
                        <a:buFont typeface="Times New Roman" panose="02020603050405020304" pitchFamily="18" charset="0"/>
                        <a:buAutoNum type="alphaLcPeriod"/>
                        <a:tabLst>
                          <a:tab pos="727075" algn="l"/>
                        </a:tabLst>
                      </a:pP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Low-flow nasal cannula is ≤6 L/min, and high-flow nasal cannula is &gt;6</a:t>
                      </a:r>
                      <a:r>
                        <a:rPr lang="en-US" sz="700" spc="-5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700" spc="-15" dirty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L/min</a:t>
                      </a:r>
                      <a:r>
                        <a:rPr lang="en-US" sz="700" spc="-15" dirty="0" smtClean="0">
                          <a:effectLst/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.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40140"/>
                  </a:ext>
                </a:extLst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-1005990" y="1565291"/>
            <a:ext cx="375369" cy="495488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9" name="Rechthoek 8"/>
          <p:cNvSpPr/>
          <p:nvPr/>
        </p:nvSpPr>
        <p:spPr>
          <a:xfrm>
            <a:off x="-1005991" y="2154621"/>
            <a:ext cx="375369" cy="495488"/>
          </a:xfrm>
          <a:prstGeom prst="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0" name="Rechthoek 9"/>
          <p:cNvSpPr/>
          <p:nvPr/>
        </p:nvSpPr>
        <p:spPr>
          <a:xfrm>
            <a:off x="-1005992" y="4184196"/>
            <a:ext cx="375369" cy="4954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1" name="Rechthoek 10"/>
          <p:cNvSpPr/>
          <p:nvPr/>
        </p:nvSpPr>
        <p:spPr>
          <a:xfrm>
            <a:off x="-1005992" y="4773526"/>
            <a:ext cx="375369" cy="4954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2" name="Rechthoek 11"/>
          <p:cNvSpPr/>
          <p:nvPr/>
        </p:nvSpPr>
        <p:spPr>
          <a:xfrm>
            <a:off x="-1005993" y="3532227"/>
            <a:ext cx="375369" cy="495488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3" name="Rechthoek 12"/>
          <p:cNvSpPr/>
          <p:nvPr/>
        </p:nvSpPr>
        <p:spPr>
          <a:xfrm>
            <a:off x="-1005993" y="2850344"/>
            <a:ext cx="375369" cy="495488"/>
          </a:xfrm>
          <a:prstGeom prst="rect">
            <a:avLst/>
          </a:prstGeom>
          <a:solidFill>
            <a:srgbClr val="D0C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  <p:sp>
        <p:nvSpPr>
          <p:cNvPr id="14" name="Rechthoek 13"/>
          <p:cNvSpPr/>
          <p:nvPr/>
        </p:nvSpPr>
        <p:spPr>
          <a:xfrm>
            <a:off x="-1005993" y="969685"/>
            <a:ext cx="375369" cy="49548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86"/>
          </a:p>
        </p:txBody>
      </p:sp>
    </p:spTree>
    <p:extLst>
      <p:ext uri="{BB962C8B-B14F-4D97-AF65-F5344CB8AC3E}">
        <p14:creationId xmlns:p14="http://schemas.microsoft.com/office/powerpoint/2010/main" val="35755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1444</Words>
  <Application>Microsoft Office PowerPoint</Application>
  <PresentationFormat>Breedbeeld</PresentationFormat>
  <Paragraphs>164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ff-scala-sans-pro</vt:lpstr>
      <vt:lpstr>Times New Roman</vt:lpstr>
      <vt:lpstr>Kantoorthema</vt:lpstr>
      <vt:lpstr>Teclistamab</vt:lpstr>
      <vt:lpstr>PowerPoint-presentatie</vt:lpstr>
      <vt:lpstr>Voor wie?</vt:lpstr>
      <vt:lpstr>Effectiviteit en bijwerkingen (1)</vt:lpstr>
      <vt:lpstr>Effectiviteit en bijwerkingen (2)</vt:lpstr>
      <vt:lpstr>Cytokine release syndroom</vt:lpstr>
      <vt:lpstr>Immune effector cell-associated neurotoxicity syndrome (ICANS)</vt:lpstr>
      <vt:lpstr>Immune Effector Cell-associated encephalopathy score (ICE score) </vt:lpstr>
      <vt:lpstr>PowerPoint-presentatie</vt:lpstr>
      <vt:lpstr>PowerPoint-presentatie</vt:lpstr>
      <vt:lpstr>Toedieningsschema eerste cyclus</vt:lpstr>
      <vt:lpstr>PowerPoint-presentatie</vt:lpstr>
      <vt:lpstr>Aanvullende informatie</vt:lpstr>
    </vt:vector>
  </TitlesOfParts>
  <Company>Flevoziekenhuis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Teclistamab</dc:title>
  <dc:creator>Vos, Alinda</dc:creator>
  <cp:lastModifiedBy>Vos, Alinda</cp:lastModifiedBy>
  <cp:revision>9</cp:revision>
  <dcterms:created xsi:type="dcterms:W3CDTF">2023-01-03T11:24:28Z</dcterms:created>
  <dcterms:modified xsi:type="dcterms:W3CDTF">2023-01-03T12:57:31Z</dcterms:modified>
</cp:coreProperties>
</file>