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35" r:id="rId2"/>
    <p:sldId id="337" r:id="rId3"/>
    <p:sldId id="321" r:id="rId4"/>
    <p:sldId id="322" r:id="rId5"/>
    <p:sldId id="363" r:id="rId6"/>
    <p:sldId id="364" r:id="rId7"/>
    <p:sldId id="365" r:id="rId8"/>
    <p:sldId id="346" r:id="rId9"/>
    <p:sldId id="325" r:id="rId10"/>
    <p:sldId id="366" r:id="rId11"/>
    <p:sldId id="367" r:id="rId12"/>
    <p:sldId id="368" r:id="rId13"/>
    <p:sldId id="369" r:id="rId14"/>
    <p:sldId id="350" r:id="rId15"/>
    <p:sldId id="327" r:id="rId16"/>
    <p:sldId id="370" r:id="rId17"/>
    <p:sldId id="371" r:id="rId18"/>
    <p:sldId id="372" r:id="rId19"/>
    <p:sldId id="373" r:id="rId20"/>
    <p:sldId id="374" r:id="rId21"/>
    <p:sldId id="375" r:id="rId22"/>
    <p:sldId id="376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35" autoAdjust="0"/>
  </p:normalViewPr>
  <p:slideViewPr>
    <p:cSldViewPr>
      <p:cViewPr varScale="1">
        <p:scale>
          <a:sx n="75" d="100"/>
          <a:sy n="75" d="100"/>
        </p:scale>
        <p:origin x="-196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674E4-0026-44A0-BA57-9E5B91E37068}" type="datetimeFigureOut">
              <a:rPr lang="nl-NL" smtClean="0"/>
              <a:t>05-06-18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3CDDF-D310-44D0-9DEC-B4B9298737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2991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Leiden</a:t>
            </a:r>
            <a:r>
              <a:rPr lang="nl-NL" baseline="0" dirty="0" smtClean="0"/>
              <a:t>: hematologieklapper</a:t>
            </a:r>
          </a:p>
          <a:p>
            <a:r>
              <a:rPr lang="nl-NL" baseline="0" dirty="0" smtClean="0"/>
              <a:t>Rotterdam: vademecum</a:t>
            </a:r>
          </a:p>
          <a:p>
            <a:r>
              <a:rPr lang="nl-NL" baseline="0" dirty="0" smtClean="0"/>
              <a:t>Groningen: </a:t>
            </a:r>
            <a:r>
              <a:rPr lang="nl-NL" baseline="0" dirty="0" err="1" smtClean="0"/>
              <a:t>hematologiegroningen</a:t>
            </a:r>
            <a:endParaRPr lang="nl-NL" baseline="0" dirty="0" smtClean="0"/>
          </a:p>
          <a:p>
            <a:r>
              <a:rPr lang="nl-NL" baseline="0" dirty="0" smtClean="0"/>
              <a:t>Utrecht: login</a:t>
            </a:r>
          </a:p>
          <a:p>
            <a:r>
              <a:rPr lang="nl-NL" baseline="0" dirty="0" smtClean="0"/>
              <a:t>Radboud: site werkt niet</a:t>
            </a:r>
          </a:p>
          <a:p>
            <a:r>
              <a:rPr lang="nl-NL" baseline="0" dirty="0" smtClean="0"/>
              <a:t>Maastricht: geen richtlijn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3CDDF-D310-44D0-9DEC-B4B9298737F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8591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3CDDF-D310-44D0-9DEC-B4B9298737F6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8331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3CDDF-D310-44D0-9DEC-B4B9298737F6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8331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2</a:t>
            </a:r>
            <a:r>
              <a:rPr lang="en-US" sz="1200" dirty="0" smtClean="0"/>
              <a:t>% exclusion</a:t>
            </a:r>
            <a:r>
              <a:rPr lang="en-US" sz="1200" baseline="0" dirty="0" smtClean="0"/>
              <a:t> due to inadequate CNB samples, not included in </a:t>
            </a:r>
            <a:r>
              <a:rPr lang="en-US" sz="1200" baseline="0" dirty="0" smtClean="0"/>
              <a:t>analysis</a:t>
            </a:r>
            <a:endParaRPr lang="en-US" sz="1200" baseline="0" dirty="0" smtClean="0"/>
          </a:p>
          <a:p>
            <a:endParaRPr lang="nl-NL" baseline="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3CDDF-D310-44D0-9DEC-B4B9298737F6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9880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3CDDF-D310-44D0-9DEC-B4B9298737F6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9880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3CDDF-D310-44D0-9DEC-B4B9298737F6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9880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3CDDF-D310-44D0-9DEC-B4B9298737F6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9880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3CDDF-D310-44D0-9DEC-B4B9298737F6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9880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3CDDF-D310-44D0-9DEC-B4B9298737F6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8331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3CDDF-D310-44D0-9DEC-B4B9298737F6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8331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European Society of Medical Oncologists (ESMO)</a:t>
            </a:r>
            <a:r>
              <a:rPr lang="en-US" baseline="0" dirty="0" smtClean="0"/>
              <a:t> B</a:t>
            </a:r>
            <a:r>
              <a:rPr lang="nl-NL" dirty="0" err="1" smtClean="0"/>
              <a:t>uske</a:t>
            </a:r>
            <a:r>
              <a:rPr lang="nl-NL" dirty="0" smtClean="0"/>
              <a:t> et al 2017 </a:t>
            </a:r>
            <a:r>
              <a:rPr lang="nl-NL" dirty="0" smtClean="0">
                <a:sym typeface="Wingdings"/>
              </a:rPr>
              <a:t> geen referenties!</a:t>
            </a:r>
            <a:endParaRPr lang="en-US" dirty="0" smtClean="0">
              <a:sym typeface="Wingdings"/>
            </a:endParaRP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British Committee for Standards in </a:t>
            </a:r>
            <a:r>
              <a:rPr lang="en-US" dirty="0" err="1" smtClean="0"/>
              <a:t>Haematology</a:t>
            </a:r>
            <a:r>
              <a:rPr lang="en-US" dirty="0" smtClean="0"/>
              <a:t> (BCSH) https://</a:t>
            </a:r>
            <a:r>
              <a:rPr lang="en-US" dirty="0" err="1" smtClean="0"/>
              <a:t>onlinelibrary.wiley.com</a:t>
            </a:r>
            <a:r>
              <a:rPr lang="en-US" dirty="0" smtClean="0"/>
              <a:t>/</a:t>
            </a:r>
            <a:r>
              <a:rPr lang="en-US" dirty="0" err="1" smtClean="0"/>
              <a:t>doi</a:t>
            </a:r>
            <a:r>
              <a:rPr lang="en-US" dirty="0" smtClean="0"/>
              <a:t>/</a:t>
            </a:r>
            <a:r>
              <a:rPr lang="en-US" dirty="0" err="1" smtClean="0"/>
              <a:t>epdf</a:t>
            </a:r>
            <a:r>
              <a:rPr lang="en-US" dirty="0" smtClean="0"/>
              <a:t>/10.1111/bjh.14136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geen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referenties</a:t>
            </a:r>
            <a:endParaRPr lang="en-US" dirty="0" smtClean="0">
              <a:sym typeface="Wingdings"/>
            </a:endParaRP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National Comprehensive Cancer Network (NCCN) </a:t>
            </a:r>
            <a:r>
              <a:rPr lang="en-US" dirty="0" err="1" smtClean="0"/>
              <a:t>www.nccn.org</a:t>
            </a:r>
            <a:r>
              <a:rPr lang="en-US" dirty="0" smtClean="0"/>
              <a:t>. 27 leading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centra</a:t>
            </a:r>
            <a:r>
              <a:rPr lang="en-US" baseline="0" dirty="0" smtClean="0"/>
              <a:t> in USA </a:t>
            </a:r>
            <a:r>
              <a:rPr lang="en-US" baseline="0" dirty="0" smtClean="0">
                <a:sym typeface="Wingdings"/>
              </a:rPr>
              <a:t> </a:t>
            </a:r>
            <a:r>
              <a:rPr lang="en-US" baseline="0" dirty="0" err="1" smtClean="0">
                <a:sym typeface="Wingdings"/>
              </a:rPr>
              <a:t>geen</a:t>
            </a:r>
            <a:r>
              <a:rPr lang="en-US" baseline="0" dirty="0" smtClean="0">
                <a:sym typeface="Wingdings"/>
              </a:rPr>
              <a:t> </a:t>
            </a:r>
            <a:r>
              <a:rPr lang="en-US" baseline="0" dirty="0" err="1" smtClean="0">
                <a:sym typeface="Wingdings"/>
              </a:rPr>
              <a:t>referenties</a:t>
            </a:r>
            <a:endParaRPr lang="en-US" baseline="0" dirty="0" smtClean="0">
              <a:sym typeface="Wingdings"/>
            </a:endParaRP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Lugano</a:t>
            </a:r>
            <a:r>
              <a:rPr lang="en-US" dirty="0" smtClean="0"/>
              <a:t> classification</a:t>
            </a:r>
            <a:r>
              <a:rPr lang="en-US" baseline="0" dirty="0" smtClean="0"/>
              <a:t>. </a:t>
            </a:r>
            <a:r>
              <a:rPr lang="en-US" dirty="0" err="1" smtClean="0"/>
              <a:t>Cheson</a:t>
            </a:r>
            <a:r>
              <a:rPr lang="en-US" dirty="0" smtClean="0"/>
              <a:t> et al 2014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enige</a:t>
            </a:r>
            <a:r>
              <a:rPr lang="en-US" baseline="0" dirty="0" smtClean="0"/>
              <a:t> die </a:t>
            </a:r>
            <a:r>
              <a:rPr lang="en-US" baseline="0" dirty="0" err="1" smtClean="0"/>
              <a:t>zo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vriendelijk</a:t>
            </a:r>
            <a:r>
              <a:rPr lang="en-US" baseline="0" dirty="0" smtClean="0"/>
              <a:t> was </a:t>
            </a:r>
            <a:r>
              <a:rPr lang="en-US" baseline="0" dirty="0" err="1" smtClean="0"/>
              <a:t>om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referenties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geven</a:t>
            </a: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err="1" smtClean="0"/>
              <a:t>Waarvan</a:t>
            </a:r>
            <a:r>
              <a:rPr lang="en-US" baseline="0" dirty="0" smtClean="0"/>
              <a:t> 1 over </a:t>
            </a:r>
            <a:r>
              <a:rPr lang="en-US" baseline="0" dirty="0" err="1" smtClean="0"/>
              <a:t>cytologie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gaat</a:t>
            </a:r>
            <a:r>
              <a:rPr lang="en-US" baseline="0" dirty="0" smtClean="0"/>
              <a:t>, en 1 over </a:t>
            </a:r>
            <a:r>
              <a:rPr lang="en-US" baseline="0" dirty="0" err="1" smtClean="0"/>
              <a:t>histologische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biopten</a:t>
            </a:r>
            <a:r>
              <a:rPr lang="en-US" baseline="0" dirty="0" smtClean="0"/>
              <a:t>: </a:t>
            </a:r>
            <a:r>
              <a:rPr lang="en-US" dirty="0" err="1" smtClean="0"/>
              <a:t>Pappa</a:t>
            </a:r>
            <a:r>
              <a:rPr lang="en-US" dirty="0" smtClean="0"/>
              <a:t> et al. 1996. N=106, 88% definitive initial diagnosis with </a:t>
            </a:r>
            <a:r>
              <a:rPr lang="en-US" dirty="0" smtClean="0"/>
              <a:t>CNB</a:t>
            </a:r>
            <a:endParaRPr lang="en-US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3CDDF-D310-44D0-9DEC-B4B9298737F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009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Review opgeschreven</a:t>
            </a:r>
            <a:r>
              <a:rPr lang="nl-NL" baseline="0" dirty="0" smtClean="0"/>
              <a:t> in 2015 die 42 studies beschrijft, uitgevoerd tussen 1989 en 2012</a:t>
            </a:r>
          </a:p>
          <a:p>
            <a:r>
              <a:rPr lang="nl-NL" baseline="0" dirty="0" smtClean="0"/>
              <a:t>Deze studie maakt een onderscheid tussen </a:t>
            </a:r>
            <a:r>
              <a:rPr lang="nl-NL" baseline="0" dirty="0" err="1" smtClean="0"/>
              <a:t>actionable</a:t>
            </a:r>
            <a:r>
              <a:rPr lang="nl-NL" baseline="0" dirty="0" smtClean="0"/>
              <a:t> en non-</a:t>
            </a:r>
            <a:r>
              <a:rPr lang="nl-NL" baseline="0" dirty="0" err="1" smtClean="0"/>
              <a:t>actionable</a:t>
            </a:r>
            <a:r>
              <a:rPr lang="nl-NL" baseline="0" dirty="0" smtClean="0"/>
              <a:t> diagnosis. </a:t>
            </a:r>
          </a:p>
          <a:p>
            <a:r>
              <a:rPr lang="nl-NL" baseline="0" dirty="0" smtClean="0"/>
              <a:t>En kijkt met name ook naar cytologische puncties, en een </a:t>
            </a:r>
            <a:r>
              <a:rPr lang="nl-NL" baseline="0" dirty="0" err="1" smtClean="0"/>
              <a:t>kleinder</a:t>
            </a:r>
            <a:r>
              <a:rPr lang="nl-NL" baseline="0" dirty="0" smtClean="0"/>
              <a:t> deel </a:t>
            </a:r>
            <a:r>
              <a:rPr lang="nl-NL" baseline="0" dirty="0" smtClean="0"/>
              <a:t>CNB</a:t>
            </a:r>
            <a:endParaRPr lang="nl-NL" dirty="0" smtClean="0"/>
          </a:p>
          <a:p>
            <a:r>
              <a:rPr lang="nl-NL" dirty="0" smtClean="0"/>
              <a:t>Belangrijk is dat in de groep non-</a:t>
            </a:r>
            <a:r>
              <a:rPr lang="nl-NL" dirty="0" err="1" smtClean="0"/>
              <a:t>actionable</a:t>
            </a:r>
            <a:r>
              <a:rPr lang="nl-NL" dirty="0" smtClean="0"/>
              <a:t> diagnoses ook de lymfomen zitten die niet volledig </a:t>
            </a:r>
            <a:r>
              <a:rPr lang="nl-NL" dirty="0" err="1" smtClean="0"/>
              <a:t>gesubclassificeerd</a:t>
            </a:r>
            <a:r>
              <a:rPr lang="nl-NL" dirty="0" smtClean="0"/>
              <a:t> konden</a:t>
            </a:r>
            <a:r>
              <a:rPr lang="nl-NL" baseline="0" dirty="0" smtClean="0"/>
              <a:t> worden, de diagnoses sterke verdenking op lymfoom, en </a:t>
            </a:r>
            <a:r>
              <a:rPr lang="nl-NL" baseline="0" dirty="0" err="1" smtClean="0"/>
              <a:t>inconclusief</a:t>
            </a:r>
            <a:endParaRPr lang="nl-NL" baseline="0" dirty="0" smtClean="0"/>
          </a:p>
          <a:p>
            <a:endParaRPr lang="nl-NL" dirty="0" smtClean="0"/>
          </a:p>
          <a:p>
            <a:r>
              <a:rPr lang="nl-NL" dirty="0" err="1" smtClean="0"/>
              <a:t>Study</a:t>
            </a:r>
            <a:r>
              <a:rPr lang="nl-NL" dirty="0" smtClean="0"/>
              <a:t> </a:t>
            </a:r>
            <a:r>
              <a:rPr lang="nl-NL" dirty="0" err="1" smtClean="0"/>
              <a:t>weakness</a:t>
            </a:r>
            <a:r>
              <a:rPr lang="nl-NL" dirty="0" smtClean="0"/>
              <a:t>:</a:t>
            </a:r>
          </a:p>
          <a:p>
            <a:r>
              <a:rPr lang="nl-NL" dirty="0" smtClean="0"/>
              <a:t>Erg heterogene groep en data</a:t>
            </a:r>
          </a:p>
          <a:p>
            <a:r>
              <a:rPr lang="nl-NL" dirty="0" smtClean="0"/>
              <a:t>Studies zijn over het algemeen</a:t>
            </a:r>
            <a:r>
              <a:rPr lang="nl-NL" baseline="0" dirty="0" smtClean="0"/>
              <a:t> oud en klein</a:t>
            </a:r>
          </a:p>
          <a:p>
            <a:endParaRPr lang="nl-NL" baseline="0" dirty="0" smtClean="0"/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Diagnoses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classified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actionable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nonactionable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We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actionable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diagnosis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subclassification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 (WHO, Kiel, European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Research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Treatment of Cancer,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formulation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Rappaport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or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verbiage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sufficiently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similar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these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schemes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subclassification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strongly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implied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short,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whenever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diagnosis in the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publication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appeared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ambiguous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potentially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trivial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reasons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or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whenever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appeared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pathologist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felt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diagnosis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congruent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full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subclassification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system, we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accepted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diagnosis as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actionable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nl-NL" dirty="0" smtClean="0"/>
          </a:p>
          <a:p>
            <a:endParaRPr lang="nl-NL" dirty="0" smtClean="0"/>
          </a:p>
          <a:p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Nonactionable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diagnoses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lacking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full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subclassi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fication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‘‘inadequate’’ or ‘‘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inconclusive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.’’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Nonactionable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lymphoma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diagnoses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following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low-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NHL; high-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NHL; B-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NHL,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unclassified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T-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NHL,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unclassified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NHL,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unclassified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unclassified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lymphoma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Hodgkin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lymphoma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versus NHL.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diagnoses of ‘‘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malignant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neoplasm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,’’ ‘‘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lymphoma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versus carcinoma or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sarcoma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,’’ ‘‘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suggestive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of,’’ or ‘‘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suspicious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’’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‘‘inadequate/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inconclusive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.’ 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3CDDF-D310-44D0-9DEC-B4B9298737F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8331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3CDDF-D310-44D0-9DEC-B4B9298737F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8331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3CDDF-D310-44D0-9DEC-B4B9298737F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8331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3CDDF-D310-44D0-9DEC-B4B9298737F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8331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 smtClean="0"/>
              <a:t>Johl</a:t>
            </a:r>
            <a:r>
              <a:rPr lang="nl-NL" baseline="0" dirty="0" smtClean="0"/>
              <a:t> et al, heeft een </a:t>
            </a:r>
            <a:r>
              <a:rPr lang="nl-NL" baseline="0" dirty="0" err="1" smtClean="0"/>
              <a:t>registry</a:t>
            </a:r>
            <a:r>
              <a:rPr lang="nl-NL" baseline="0" dirty="0" smtClean="0"/>
              <a:t> trial gepubliceerd.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smtClean="0"/>
              <a:t>Multicenter, dus niet alleen expertise </a:t>
            </a:r>
            <a:r>
              <a:rPr lang="nl-NL" baseline="0" dirty="0" err="1" smtClean="0"/>
              <a:t>centrum,maar</a:t>
            </a:r>
            <a:r>
              <a:rPr lang="nl-NL" baseline="0" dirty="0" smtClean="0"/>
              <a:t> ook samples afkomstig uit perifere ziekenhuizen</a:t>
            </a:r>
          </a:p>
          <a:p>
            <a:r>
              <a:rPr lang="nl-NL" baseline="0" dirty="0" smtClean="0"/>
              <a:t>Samples verkregen tussen 1992 en 2012. Waarbij ze zich 2 dingen afvroegen. Namelijk hoe vaak wordt die CNB nou toegepast; en 2. wat is de effectiviteit </a:t>
            </a:r>
            <a:r>
              <a:rPr lang="nl-NL" baseline="0" dirty="0" err="1" smtClean="0"/>
              <a:t>tov</a:t>
            </a:r>
            <a:r>
              <a:rPr lang="nl-NL" baseline="0" dirty="0" smtClean="0"/>
              <a:t> SEB. </a:t>
            </a:r>
          </a:p>
          <a:p>
            <a:r>
              <a:rPr lang="nl-NL" baseline="0" dirty="0" smtClean="0"/>
              <a:t>Ze hebben 1500 klieren bekeken, met verschillende lokalisaties</a:t>
            </a:r>
          </a:p>
          <a:p>
            <a:endParaRPr lang="nl-NL" baseline="0" dirty="0" smtClean="0"/>
          </a:p>
          <a:p>
            <a:r>
              <a:rPr lang="nl-NL" baseline="0" dirty="0" smtClean="0"/>
              <a:t>Allereerst neemt ondanks de richtlijnen de frequentie van CNB toe.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 smtClean="0"/>
              <a:t>Frequentie</a:t>
            </a:r>
            <a:r>
              <a:rPr lang="nl-NL" sz="1200" baseline="0" dirty="0" smtClean="0"/>
              <a:t> van CNB en SEB, berekend </a:t>
            </a:r>
            <a:r>
              <a:rPr lang="nl-NL" sz="1200" baseline="0" dirty="0" err="1" smtClean="0"/>
              <a:t>dmv</a:t>
            </a:r>
            <a:r>
              <a:rPr lang="nl-NL" sz="1200" baseline="0" dirty="0" smtClean="0"/>
              <a:t> </a:t>
            </a:r>
            <a:r>
              <a:rPr lang="nl-NL" sz="1200" dirty="0" smtClean="0"/>
              <a:t>de eerste 100</a:t>
            </a:r>
            <a:r>
              <a:rPr lang="nl-NL" sz="1200" baseline="0" dirty="0" smtClean="0"/>
              <a:t> samples </a:t>
            </a:r>
            <a:r>
              <a:rPr lang="nl-NL" sz="1200" dirty="0" smtClean="0"/>
              <a:t>in 1992 en in 2012</a:t>
            </a:r>
            <a:endParaRPr lang="nl-NL" sz="1200" baseline="0" dirty="0" smtClean="0"/>
          </a:p>
          <a:p>
            <a:endParaRPr lang="nl-NL" baseline="0" dirty="0" smtClean="0"/>
          </a:p>
          <a:p>
            <a:r>
              <a:rPr lang="nl-NL" baseline="0" dirty="0" smtClean="0"/>
              <a:t>Vervolgens kijken ze naar de effectiviteit</a:t>
            </a:r>
            <a:endParaRPr lang="nl-NL" dirty="0" smtClean="0"/>
          </a:p>
          <a:p>
            <a:pPr marL="0" indent="0">
              <a:buFontTx/>
              <a:buNone/>
            </a:pPr>
            <a:r>
              <a:rPr lang="nl-NL" baseline="0" dirty="0" smtClean="0"/>
              <a:t>In </a:t>
            </a:r>
            <a:r>
              <a:rPr lang="nl-NL" baseline="0" dirty="0" smtClean="0"/>
              <a:t>8,3% geen definitieve diagnose, maar ook geen suggestie?</a:t>
            </a:r>
          </a:p>
          <a:p>
            <a:pPr marL="0" indent="0">
              <a:buFontTx/>
              <a:buNone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3CDDF-D310-44D0-9DEC-B4B9298737F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8331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3CDDF-D310-44D0-9DEC-B4B9298737F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8331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3CDDF-D310-44D0-9DEC-B4B9298737F6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8331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A98F-8920-45DF-B07F-BB212A8CCF31}" type="datetimeFigureOut">
              <a:rPr lang="nl-NL" smtClean="0"/>
              <a:t>05-06-18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FADD-3A57-4E34-9FBF-A0B1151861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3308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A98F-8920-45DF-B07F-BB212A8CCF31}" type="datetimeFigureOut">
              <a:rPr lang="nl-NL" smtClean="0"/>
              <a:t>05-06-18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FADD-3A57-4E34-9FBF-A0B1151861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332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A98F-8920-45DF-B07F-BB212A8CCF31}" type="datetimeFigureOut">
              <a:rPr lang="nl-NL" smtClean="0"/>
              <a:t>05-06-18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FADD-3A57-4E34-9FBF-A0B1151861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7273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A98F-8920-45DF-B07F-BB212A8CCF31}" type="datetimeFigureOut">
              <a:rPr lang="nl-NL" smtClean="0"/>
              <a:t>05-06-18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FADD-3A57-4E34-9FBF-A0B1151861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3518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A98F-8920-45DF-B07F-BB212A8CCF31}" type="datetimeFigureOut">
              <a:rPr lang="nl-NL" smtClean="0"/>
              <a:t>05-06-18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FADD-3A57-4E34-9FBF-A0B1151861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5909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A98F-8920-45DF-B07F-BB212A8CCF31}" type="datetimeFigureOut">
              <a:rPr lang="nl-NL" smtClean="0"/>
              <a:t>05-06-18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FADD-3A57-4E34-9FBF-A0B1151861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5578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A98F-8920-45DF-B07F-BB212A8CCF31}" type="datetimeFigureOut">
              <a:rPr lang="nl-NL" smtClean="0"/>
              <a:t>05-06-18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FADD-3A57-4E34-9FBF-A0B1151861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045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A98F-8920-45DF-B07F-BB212A8CCF31}" type="datetimeFigureOut">
              <a:rPr lang="nl-NL" smtClean="0"/>
              <a:t>05-06-18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FADD-3A57-4E34-9FBF-A0B1151861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678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A98F-8920-45DF-B07F-BB212A8CCF31}" type="datetimeFigureOut">
              <a:rPr lang="nl-NL" smtClean="0"/>
              <a:t>05-06-18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FADD-3A57-4E34-9FBF-A0B1151861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42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A98F-8920-45DF-B07F-BB212A8CCF31}" type="datetimeFigureOut">
              <a:rPr lang="nl-NL" smtClean="0"/>
              <a:t>05-06-18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FADD-3A57-4E34-9FBF-A0B1151861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4567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A98F-8920-45DF-B07F-BB212A8CCF31}" type="datetimeFigureOut">
              <a:rPr lang="nl-NL" smtClean="0"/>
              <a:t>05-06-18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FADD-3A57-4E34-9FBF-A0B1151861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6496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4A98F-8920-45DF-B07F-BB212A8CCF31}" type="datetimeFigureOut">
              <a:rPr lang="nl-NL" smtClean="0"/>
              <a:t>05-06-18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EFADD-3A57-4E34-9FBF-A0B1151861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359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microsoft.com/office/2007/relationships/hdphoto" Target="../media/hdphoto6.wdp"/><Relationship Id="rId16" Type="http://schemas.openxmlformats.org/officeDocument/2006/relationships/image" Target="../media/image8.png"/><Relationship Id="rId17" Type="http://schemas.microsoft.com/office/2007/relationships/hdphoto" Target="../media/hdphoto7.wdp"/><Relationship Id="rId18" Type="http://schemas.openxmlformats.org/officeDocument/2006/relationships/image" Target="../media/image9.png"/><Relationship Id="rId19" Type="http://schemas.microsoft.com/office/2007/relationships/hdphoto" Target="../media/hdphoto8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microsoft.com/office/2007/relationships/hdphoto" Target="../media/hdphoto1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microsoft.com/office/2007/relationships/hdphoto" Target="../media/hdphoto9.wdp"/><Relationship Id="rId5" Type="http://schemas.microsoft.com/office/2007/relationships/hdphoto" Target="../media/hdphoto10.wdp"/><Relationship Id="rId6" Type="http://schemas.openxmlformats.org/officeDocument/2006/relationships/image" Target="../media/image11.png"/><Relationship Id="rId7" Type="http://schemas.microsoft.com/office/2007/relationships/hdphoto" Target="../media/hdphoto11.wdp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microsoft.com/office/2007/relationships/hdphoto" Target="../media/hdphoto12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33000"/>
          </a:blip>
          <a:srcRect l="470" r="307"/>
          <a:stretch/>
        </p:blipFill>
        <p:spPr>
          <a:xfrm>
            <a:off x="1475655" y="16554"/>
            <a:ext cx="5325684" cy="6436782"/>
          </a:xfr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6" b="83696" l="27555" r="737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9991" y="2952328"/>
            <a:ext cx="1739900" cy="11684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27" b="80606" l="25817" r="6879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9871" y="3096344"/>
            <a:ext cx="1583060" cy="853611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27" l="10232" r="89768">
                        <a14:foregroundMark x1="49228" y1="72165" x2="49228" y2="721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8008" y="5502113"/>
            <a:ext cx="1018087" cy="762583"/>
          </a:xfrm>
          <a:prstGeom prst="rect">
            <a:avLst/>
          </a:prstGeom>
        </p:spPr>
      </p:pic>
      <p:grpSp>
        <p:nvGrpSpPr>
          <p:cNvPr id="22" name="Groeperen 21"/>
          <p:cNvGrpSpPr/>
          <p:nvPr/>
        </p:nvGrpSpPr>
        <p:grpSpPr>
          <a:xfrm>
            <a:off x="5652120" y="720080"/>
            <a:ext cx="3456384" cy="1648931"/>
            <a:chOff x="5652120" y="532126"/>
            <a:chExt cx="3456384" cy="1648931"/>
          </a:xfrm>
        </p:grpSpPr>
        <p:pic>
          <p:nvPicPr>
            <p:cNvPr id="14" name="Afbeelding 13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7245" l="0" r="18708">
                          <a14:foregroundMark x1="3034" y1="10000" x2="3034" y2="10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52120" y="532126"/>
              <a:ext cx="3456384" cy="951477"/>
            </a:xfrm>
            <a:prstGeom prst="rect">
              <a:avLst/>
            </a:prstGeom>
          </p:spPr>
        </p:pic>
        <p:sp>
          <p:nvSpPr>
            <p:cNvPr id="15" name="Rechthoek 14"/>
            <p:cNvSpPr/>
            <p:nvPr/>
          </p:nvSpPr>
          <p:spPr>
            <a:xfrm>
              <a:off x="6228184" y="980728"/>
              <a:ext cx="284380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dirty="0"/>
                <a:t>“</a:t>
              </a:r>
              <a:r>
                <a:rPr lang="nl-NL" dirty="0" smtClean="0"/>
                <a:t>Naaldbiopten zijn </a:t>
              </a:r>
              <a:r>
                <a:rPr lang="nl-NL" dirty="0"/>
                <a:t>om allerlei redenen vrijwel nooit geschikt voor diagnostiek” </a:t>
              </a:r>
            </a:p>
          </p:txBody>
        </p:sp>
      </p:grpSp>
      <p:grpSp>
        <p:nvGrpSpPr>
          <p:cNvPr id="19" name="Groeperen 18"/>
          <p:cNvGrpSpPr/>
          <p:nvPr/>
        </p:nvGrpSpPr>
        <p:grpSpPr>
          <a:xfrm>
            <a:off x="755576" y="1944216"/>
            <a:ext cx="3966393" cy="1584176"/>
            <a:chOff x="755576" y="1756262"/>
            <a:chExt cx="3966393" cy="1584176"/>
          </a:xfrm>
        </p:grpSpPr>
        <p:grpSp>
          <p:nvGrpSpPr>
            <p:cNvPr id="8" name="Groeperen 7"/>
            <p:cNvGrpSpPr/>
            <p:nvPr/>
          </p:nvGrpSpPr>
          <p:grpSpPr>
            <a:xfrm>
              <a:off x="2627783" y="1756262"/>
              <a:ext cx="2094186" cy="1584176"/>
              <a:chOff x="2555776" y="2348880"/>
              <a:chExt cx="2094186" cy="1584176"/>
            </a:xfrm>
          </p:grpSpPr>
          <p:pic>
            <p:nvPicPr>
              <p:cNvPr id="6" name="Afbeelding 5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27703" b="62162" l="77444" r="100000">
                            <a14:foregroundMark x1="82111" y1="47804" x2="82111" y2="47804"/>
                          </a14:backgroundRemoval>
                        </a14:imgEffect>
                      </a14:imgLayer>
                    </a14:imgProps>
                  </a:ext>
                </a:extLst>
              </a:blip>
              <a:srcRect l="77098" t="27178" b="36010"/>
              <a:stretch/>
            </p:blipFill>
            <p:spPr>
              <a:xfrm>
                <a:off x="2555776" y="2826008"/>
                <a:ext cx="2094186" cy="1107048"/>
              </a:xfrm>
              <a:prstGeom prst="rect">
                <a:avLst/>
              </a:prstGeom>
            </p:spPr>
          </p:pic>
          <p:pic>
            <p:nvPicPr>
              <p:cNvPr id="7" name="Afbeelding 6"/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10000" b="90000" l="10000" r="90000">
                            <a14:foregroundMark x1="27556" y1="55556" x2="27556" y2="55556"/>
                          </a14:backgroundRemoval>
                        </a14:imgEffect>
                      </a14:imgLayer>
                    </a14:imgProps>
                  </a:ext>
                </a:extLst>
              </a:blip>
              <a:srcRect l="14434" t="23088" r="49670" b="39309"/>
              <a:stretch/>
            </p:blipFill>
            <p:spPr>
              <a:xfrm>
                <a:off x="2987824" y="2348880"/>
                <a:ext cx="1025724" cy="1074488"/>
              </a:xfrm>
              <a:prstGeom prst="rect">
                <a:avLst/>
              </a:prstGeom>
            </p:spPr>
          </p:pic>
        </p:grpSp>
        <p:sp>
          <p:nvSpPr>
            <p:cNvPr id="16" name="Rechthoek 15"/>
            <p:cNvSpPr/>
            <p:nvPr/>
          </p:nvSpPr>
          <p:spPr>
            <a:xfrm>
              <a:off x="755576" y="1844824"/>
              <a:ext cx="245737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l-NL" dirty="0" smtClean="0"/>
                <a:t>“Histologisch onderzoek </a:t>
              </a:r>
            </a:p>
            <a:p>
              <a:pPr algn="ctr"/>
              <a:r>
                <a:rPr lang="nl-NL" dirty="0" smtClean="0"/>
                <a:t>voor diagnose stelling” </a:t>
              </a:r>
              <a:endParaRPr lang="nl-NL" dirty="0"/>
            </a:p>
          </p:txBody>
        </p:sp>
      </p:grpSp>
      <p:grpSp>
        <p:nvGrpSpPr>
          <p:cNvPr id="20" name="Groeperen 19"/>
          <p:cNvGrpSpPr/>
          <p:nvPr/>
        </p:nvGrpSpPr>
        <p:grpSpPr>
          <a:xfrm>
            <a:off x="0" y="3168352"/>
            <a:ext cx="4065902" cy="734893"/>
            <a:chOff x="0" y="2980398"/>
            <a:chExt cx="4065902" cy="734893"/>
          </a:xfrm>
        </p:grpSpPr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38696">
                          <a14:foregroundMark x1="24203" y1="77397" x2="24203" y2="77397"/>
                          <a14:foregroundMark x1="12754" y1="81164" x2="12754" y2="81164"/>
                          <a14:foregroundMark x1="34928" y1="84589" x2="34928" y2="84589"/>
                          <a14:foregroundMark x1="36087" y1="15068" x2="36087" y2="15068"/>
                          <a14:backgroundMark x1="2609" y1="7192" x2="2609" y2="7192"/>
                          <a14:backgroundMark x1="1884" y1="87329" x2="1884" y2="8732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55775" y="2980398"/>
              <a:ext cx="1510127" cy="639068"/>
            </a:xfrm>
            <a:prstGeom prst="rect">
              <a:avLst/>
            </a:prstGeom>
          </p:spPr>
        </p:pic>
        <p:sp>
          <p:nvSpPr>
            <p:cNvPr id="17" name="Rechthoek 16"/>
            <p:cNvSpPr/>
            <p:nvPr/>
          </p:nvSpPr>
          <p:spPr>
            <a:xfrm>
              <a:off x="0" y="3068960"/>
              <a:ext cx="25202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dirty="0" smtClean="0"/>
                <a:t>“Geen </a:t>
              </a:r>
              <a:r>
                <a:rPr lang="nl-NL" dirty="0"/>
                <a:t>naaldbiopt, tenzij het niet anders </a:t>
              </a:r>
              <a:r>
                <a:rPr lang="nl-NL" dirty="0" smtClean="0"/>
                <a:t>kan”</a:t>
              </a:r>
              <a:endParaRPr lang="nl-NL" dirty="0"/>
            </a:p>
          </p:txBody>
        </p:sp>
      </p:grpSp>
      <p:grpSp>
        <p:nvGrpSpPr>
          <p:cNvPr id="21" name="Groeperen 20"/>
          <p:cNvGrpSpPr/>
          <p:nvPr/>
        </p:nvGrpSpPr>
        <p:grpSpPr>
          <a:xfrm>
            <a:off x="683568" y="3863190"/>
            <a:ext cx="3798168" cy="1120175"/>
            <a:chOff x="683568" y="3675236"/>
            <a:chExt cx="3798168" cy="1120175"/>
          </a:xfrm>
        </p:grpSpPr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9416" b="89286" l="1982" r="96494">
                          <a14:foregroundMark x1="48476" y1="57792" x2="48476" y2="57792"/>
                          <a14:foregroundMark x1="60976" y1="55195" x2="60976" y2="55195"/>
                          <a14:foregroundMark x1="73171" y1="54545" x2="73171" y2="54545"/>
                          <a14:foregroundMark x1="5945" y1="74351" x2="5945" y2="74351"/>
                          <a14:backgroundMark x1="57927" y1="53571" x2="57927" y2="5357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71799" y="3675236"/>
              <a:ext cx="1315962" cy="617860"/>
            </a:xfrm>
            <a:prstGeom prst="rect">
              <a:avLst/>
            </a:prstGeom>
          </p:spPr>
        </p:pic>
        <p:sp>
          <p:nvSpPr>
            <p:cNvPr id="18" name="Rechthoek 17"/>
            <p:cNvSpPr/>
            <p:nvPr/>
          </p:nvSpPr>
          <p:spPr>
            <a:xfrm>
              <a:off x="683568" y="4149080"/>
              <a:ext cx="37981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dirty="0" smtClean="0"/>
                <a:t>“ Lymfeklierhistologie met excisiebiopt”</a:t>
              </a:r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291270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9" name="Tijdelijke aanduiding voor inhoud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03779896"/>
              </p:ext>
            </p:extLst>
          </p:nvPr>
        </p:nvGraphicFramePr>
        <p:xfrm>
          <a:off x="395536" y="1461859"/>
          <a:ext cx="8352929" cy="36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894"/>
                <a:gridCol w="1520195"/>
                <a:gridCol w="1520195"/>
                <a:gridCol w="1894364"/>
                <a:gridCol w="1800200"/>
                <a:gridCol w="720081"/>
              </a:tblGrid>
              <a:tr h="403493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Studie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Populatie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Uitkomstmaat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Resultaten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Discussie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Level of evidence</a:t>
                      </a:r>
                      <a:endParaRPr lang="nl-NL" sz="1000" dirty="0"/>
                    </a:p>
                  </a:txBody>
                  <a:tcPr>
                    <a:solidFill>
                      <a:srgbClr val="F79646"/>
                    </a:solidFill>
                  </a:tcPr>
                </a:tc>
              </a:tr>
              <a:tr h="3196907">
                <a:tc>
                  <a:txBody>
                    <a:bodyPr/>
                    <a:lstStyle/>
                    <a:p>
                      <a:r>
                        <a:rPr lang="nl-NL" sz="1000" dirty="0" err="1" smtClean="0"/>
                        <a:t>Registry</a:t>
                      </a:r>
                      <a:endParaRPr lang="nl-NL" sz="1000" dirty="0" smtClean="0"/>
                    </a:p>
                    <a:p>
                      <a:endParaRPr lang="nl-NL" sz="1000" dirty="0" smtClean="0"/>
                    </a:p>
                    <a:p>
                      <a:r>
                        <a:rPr lang="nl-NL" sz="1000" dirty="0" smtClean="0"/>
                        <a:t>Multicenter</a:t>
                      </a:r>
                    </a:p>
                    <a:p>
                      <a:endParaRPr lang="nl-NL" sz="1000" dirty="0" smtClean="0"/>
                    </a:p>
                    <a:p>
                      <a:r>
                        <a:rPr lang="nl-NL" sz="1000" dirty="0" smtClean="0"/>
                        <a:t>1992-2012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1510 samples</a:t>
                      </a:r>
                    </a:p>
                    <a:p>
                      <a:endParaRPr lang="nl-NL" sz="1000" dirty="0" smtClean="0"/>
                    </a:p>
                    <a:p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l-NL" sz="1000" dirty="0" smtClean="0"/>
                        <a:t>1.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nl-NL" sz="1000" dirty="0" smtClean="0"/>
                        <a:t>Frequentie</a:t>
                      </a:r>
                      <a:r>
                        <a:rPr lang="nl-NL" sz="1000" baseline="0" dirty="0" smtClean="0"/>
                        <a:t> van CNB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nl-NL" sz="100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nl-NL" sz="1000" dirty="0" smtClean="0">
                          <a:solidFill>
                            <a:srgbClr val="7F7F7F"/>
                          </a:solidFill>
                        </a:rPr>
                        <a:t>2.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nl-NL" sz="1000" dirty="0" smtClean="0">
                          <a:solidFill>
                            <a:srgbClr val="7F7F7F"/>
                          </a:solidFill>
                        </a:rPr>
                        <a:t>Effectiviteit</a:t>
                      </a:r>
                      <a:r>
                        <a:rPr lang="nl-NL" sz="1000" baseline="0" dirty="0" smtClean="0">
                          <a:solidFill>
                            <a:srgbClr val="7F7F7F"/>
                          </a:solidFill>
                        </a:rPr>
                        <a:t> van </a:t>
                      </a:r>
                      <a:r>
                        <a:rPr lang="nl-NL" sz="1000" dirty="0" smtClean="0">
                          <a:solidFill>
                            <a:srgbClr val="7F7F7F"/>
                          </a:solidFill>
                        </a:rPr>
                        <a:t> CNB</a:t>
                      </a:r>
                      <a:r>
                        <a:rPr lang="nl-NL" sz="1000" baseline="0" dirty="0">
                          <a:solidFill>
                            <a:srgbClr val="7F7F7F"/>
                          </a:solidFill>
                        </a:rPr>
                        <a:t> </a:t>
                      </a:r>
                      <a:r>
                        <a:rPr lang="nl-NL" sz="1000" baseline="0" dirty="0" smtClean="0">
                          <a:solidFill>
                            <a:srgbClr val="7F7F7F"/>
                          </a:solidFill>
                        </a:rPr>
                        <a:t>versus SEB</a:t>
                      </a:r>
                      <a:endParaRPr lang="nl-NL" sz="1000" dirty="0" smtClean="0">
                        <a:solidFill>
                          <a:srgbClr val="7F7F7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000" baseline="0" dirty="0" smtClean="0"/>
                        <a:t>1.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000" baseline="0" dirty="0" smtClean="0"/>
                        <a:t>Frequentie van </a:t>
                      </a:r>
                      <a:r>
                        <a:rPr lang="nl-NL" sz="1000" dirty="0" smtClean="0"/>
                        <a:t>CNB: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 smtClean="0"/>
                        <a:t>1992: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2.1 %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 smtClean="0"/>
                        <a:t>2012: 20.3 %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000" dirty="0" smtClean="0">
                        <a:solidFill>
                          <a:srgbClr val="7F7F7F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7F7F7F"/>
                          </a:solidFill>
                        </a:rPr>
                        <a:t>2.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Definitieve</a:t>
                      </a:r>
                      <a:r>
                        <a:rPr lang="en-US" sz="1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diagnose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CNB 91.7%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SEB 97.3%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Onzekere</a:t>
                      </a:r>
                      <a:r>
                        <a:rPr lang="en-US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diagnose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CNB 8.3%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SEB 2.8%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Follow-up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3.5% SEB </a:t>
                      </a:r>
                      <a:r>
                        <a:rPr lang="en-US" sz="10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na</a:t>
                      </a:r>
                      <a:r>
                        <a:rPr lang="en-US" sz="1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CNB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2% </a:t>
                      </a:r>
                      <a:r>
                        <a:rPr lang="en-US" sz="10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lymfoom</a:t>
                      </a:r>
                      <a:endParaRPr lang="en-US" sz="10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err="1" smtClean="0"/>
                        <a:t>Retrospectief</a:t>
                      </a:r>
                      <a:endParaRPr lang="en-US" sz="10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baseline="0" dirty="0" err="1" smtClean="0"/>
                        <a:t>Definitie</a:t>
                      </a:r>
                      <a:r>
                        <a:rPr lang="en-US" sz="1000" baseline="0" dirty="0" smtClean="0"/>
                        <a:t> van </a:t>
                      </a:r>
                      <a:r>
                        <a:rPr lang="en-US" sz="1000" baseline="0" dirty="0" err="1" smtClean="0"/>
                        <a:t>onzekere</a:t>
                      </a:r>
                      <a:r>
                        <a:rPr lang="en-US" sz="1000" baseline="0" dirty="0" smtClean="0"/>
                        <a:t> diagnose?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/>
                        <a:t>B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Tijdelijke aanduiding voor inhoud 4" descr="Schermafbeelding 2018-04-02 om 10.28.3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13" b="3647"/>
          <a:stretch/>
        </p:blipFill>
        <p:spPr>
          <a:xfrm>
            <a:off x="251520" y="188640"/>
            <a:ext cx="6048672" cy="1017086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6300192" y="1844824"/>
            <a:ext cx="2520280" cy="396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grpSp>
        <p:nvGrpSpPr>
          <p:cNvPr id="7" name="Groeperen 6"/>
          <p:cNvGrpSpPr/>
          <p:nvPr/>
        </p:nvGrpSpPr>
        <p:grpSpPr>
          <a:xfrm>
            <a:off x="6156176" y="1892778"/>
            <a:ext cx="2808312" cy="4056502"/>
            <a:chOff x="1318787" y="1556791"/>
            <a:chExt cx="3165190" cy="4572000"/>
          </a:xfrm>
        </p:grpSpPr>
        <p:pic>
          <p:nvPicPr>
            <p:cNvPr id="11" name="Tijdelijke aanduiding voor inhoud 4" descr="Schermafbeelding 2018-04-02 om 10.47.34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58" r="68892"/>
            <a:stretch/>
          </p:blipFill>
          <p:spPr>
            <a:xfrm>
              <a:off x="1318787" y="1600200"/>
              <a:ext cx="2035166" cy="4525963"/>
            </a:xfrm>
            <a:prstGeom prst="rect">
              <a:avLst/>
            </a:prstGeom>
          </p:spPr>
        </p:pic>
        <p:pic>
          <p:nvPicPr>
            <p:cNvPr id="12" name="Tijdelijke aanduiding voor inhoud 4" descr="Schermafbeelding 2018-04-02 om 10.47.34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78" r="3373"/>
            <a:stretch/>
          </p:blipFill>
          <p:spPr>
            <a:xfrm>
              <a:off x="3275856" y="1556791"/>
              <a:ext cx="1208121" cy="4572000"/>
            </a:xfrm>
            <a:prstGeom prst="rect">
              <a:avLst/>
            </a:prstGeom>
          </p:spPr>
        </p:pic>
        <p:sp>
          <p:nvSpPr>
            <p:cNvPr id="13" name="Pijl links 12"/>
            <p:cNvSpPr/>
            <p:nvPr/>
          </p:nvSpPr>
          <p:spPr>
            <a:xfrm rot="17733560">
              <a:off x="1975214" y="3477386"/>
              <a:ext cx="2509675" cy="814928"/>
            </a:xfrm>
            <a:prstGeom prst="rightArrow">
              <a:avLst/>
            </a:prstGeom>
            <a:solidFill>
              <a:schemeClr val="accent6">
                <a:alpha val="6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206341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9" name="Tijdelijke aanduiding voor inhoud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70988599"/>
              </p:ext>
            </p:extLst>
          </p:nvPr>
        </p:nvGraphicFramePr>
        <p:xfrm>
          <a:off x="395536" y="1461859"/>
          <a:ext cx="8352929" cy="36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894"/>
                <a:gridCol w="1520195"/>
                <a:gridCol w="1520195"/>
                <a:gridCol w="1894364"/>
                <a:gridCol w="1800200"/>
                <a:gridCol w="720081"/>
              </a:tblGrid>
              <a:tr h="403493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Studie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Populatie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Uitkomstmaat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Resultaten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Discussie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Level of evidence</a:t>
                      </a:r>
                      <a:endParaRPr lang="nl-NL" sz="1000" dirty="0"/>
                    </a:p>
                  </a:txBody>
                  <a:tcPr>
                    <a:solidFill>
                      <a:srgbClr val="F79646"/>
                    </a:solidFill>
                  </a:tcPr>
                </a:tc>
              </a:tr>
              <a:tr h="3196907">
                <a:tc>
                  <a:txBody>
                    <a:bodyPr/>
                    <a:lstStyle/>
                    <a:p>
                      <a:r>
                        <a:rPr lang="nl-NL" sz="1000" dirty="0" err="1" smtClean="0"/>
                        <a:t>Registry</a:t>
                      </a:r>
                      <a:endParaRPr lang="nl-NL" sz="1000" dirty="0" smtClean="0"/>
                    </a:p>
                    <a:p>
                      <a:endParaRPr lang="nl-NL" sz="1000" dirty="0" smtClean="0"/>
                    </a:p>
                    <a:p>
                      <a:r>
                        <a:rPr lang="nl-NL" sz="1000" dirty="0" smtClean="0"/>
                        <a:t>Multicenter</a:t>
                      </a:r>
                    </a:p>
                    <a:p>
                      <a:endParaRPr lang="nl-NL" sz="1000" dirty="0" smtClean="0"/>
                    </a:p>
                    <a:p>
                      <a:r>
                        <a:rPr lang="nl-NL" sz="1000" dirty="0" smtClean="0"/>
                        <a:t>1992-2012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1510 samples</a:t>
                      </a:r>
                    </a:p>
                    <a:p>
                      <a:endParaRPr lang="nl-NL" sz="1000" dirty="0" smtClean="0"/>
                    </a:p>
                    <a:p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l-NL" sz="1000" dirty="0" smtClean="0">
                          <a:solidFill>
                            <a:srgbClr val="7F7F7F"/>
                          </a:solidFill>
                        </a:rPr>
                        <a:t>1.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nl-NL" sz="1000" dirty="0" smtClean="0">
                          <a:solidFill>
                            <a:srgbClr val="7F7F7F"/>
                          </a:solidFill>
                        </a:rPr>
                        <a:t>Frequentie</a:t>
                      </a:r>
                      <a:r>
                        <a:rPr lang="nl-NL" sz="1000" baseline="0" dirty="0" smtClean="0">
                          <a:solidFill>
                            <a:srgbClr val="7F7F7F"/>
                          </a:solidFill>
                        </a:rPr>
                        <a:t> van CNB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nl-NL" sz="100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Effectiviteit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van </a:t>
                      </a: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 CNB</a:t>
                      </a:r>
                      <a:r>
                        <a:rPr lang="nl-NL" sz="1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versus SEB</a:t>
                      </a:r>
                      <a:endParaRPr lang="nl-NL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000" baseline="0" dirty="0" smtClean="0">
                          <a:solidFill>
                            <a:srgbClr val="7F7F7F"/>
                          </a:solidFill>
                        </a:rPr>
                        <a:t>1.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000" baseline="0" dirty="0" smtClean="0">
                          <a:solidFill>
                            <a:srgbClr val="7F7F7F"/>
                          </a:solidFill>
                        </a:rPr>
                        <a:t>Frequentie van </a:t>
                      </a:r>
                      <a:r>
                        <a:rPr lang="nl-NL" sz="1000" dirty="0" smtClean="0">
                          <a:solidFill>
                            <a:srgbClr val="7F7F7F"/>
                          </a:solidFill>
                        </a:rPr>
                        <a:t>CNB: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7F7F7F"/>
                          </a:solidFill>
                        </a:rPr>
                        <a:t>1992:</a:t>
                      </a:r>
                      <a:r>
                        <a:rPr lang="en-US" sz="1000" baseline="0" dirty="0" smtClean="0">
                          <a:solidFill>
                            <a:srgbClr val="7F7F7F"/>
                          </a:solidFill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7F7F7F"/>
                          </a:solidFill>
                        </a:rPr>
                        <a:t>2.1 %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7F7F7F"/>
                          </a:solidFill>
                        </a:rPr>
                        <a:t>2012: 20.3 %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0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2.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Definitieve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diagnose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CNB 91.7%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SEB 97.3%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Onzekere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 diagnose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rgbClr val="000000"/>
                          </a:solidFill>
                        </a:rPr>
                        <a:t>CNB 8.3%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SEB 2.8%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0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Follow-up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3.5% SEB </a:t>
                      </a:r>
                      <a:r>
                        <a:rPr lang="en-US" sz="1000" baseline="0" dirty="0" err="1" smtClean="0">
                          <a:solidFill>
                            <a:srgbClr val="000000"/>
                          </a:solidFill>
                        </a:rPr>
                        <a:t>na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CNB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2% </a:t>
                      </a:r>
                      <a:r>
                        <a:rPr lang="en-US" sz="1000" baseline="0" dirty="0" err="1" smtClean="0">
                          <a:solidFill>
                            <a:srgbClr val="000000"/>
                          </a:solidFill>
                        </a:rPr>
                        <a:t>lymfoom</a:t>
                      </a:r>
                      <a:endParaRPr lang="en-US" sz="1000" baseline="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err="1" smtClean="0"/>
                        <a:t>Retrospectief</a:t>
                      </a:r>
                      <a:endParaRPr lang="en-US" sz="10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baseline="0" dirty="0" err="1" smtClean="0"/>
                        <a:t>Definitie</a:t>
                      </a:r>
                      <a:r>
                        <a:rPr lang="en-US" sz="1000" baseline="0" dirty="0" smtClean="0"/>
                        <a:t> van </a:t>
                      </a:r>
                      <a:r>
                        <a:rPr lang="en-US" sz="1000" baseline="0" dirty="0" err="1" smtClean="0"/>
                        <a:t>onzekere</a:t>
                      </a:r>
                      <a:r>
                        <a:rPr lang="en-US" sz="1000" baseline="0" dirty="0" smtClean="0"/>
                        <a:t> diagnose?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/>
                        <a:t>B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Tijdelijke aanduiding voor inhoud 4" descr="Schermafbeelding 2018-04-02 om 10.28.3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13" b="3647"/>
          <a:stretch/>
        </p:blipFill>
        <p:spPr>
          <a:xfrm>
            <a:off x="251520" y="188640"/>
            <a:ext cx="6048672" cy="1017086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6300192" y="1844824"/>
            <a:ext cx="2520280" cy="396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19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9" name="Tijdelijke aanduiding voor inhoud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9986935"/>
              </p:ext>
            </p:extLst>
          </p:nvPr>
        </p:nvGraphicFramePr>
        <p:xfrm>
          <a:off x="395536" y="1461859"/>
          <a:ext cx="8352929" cy="36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894"/>
                <a:gridCol w="1520195"/>
                <a:gridCol w="1520195"/>
                <a:gridCol w="1894364"/>
                <a:gridCol w="1800200"/>
                <a:gridCol w="720081"/>
              </a:tblGrid>
              <a:tr h="403493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Studie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Populatie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Uitkomstmaat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Resultaten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Discussie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Level of evidence</a:t>
                      </a:r>
                      <a:endParaRPr lang="nl-NL" sz="1000" dirty="0"/>
                    </a:p>
                  </a:txBody>
                  <a:tcPr>
                    <a:solidFill>
                      <a:srgbClr val="F79646"/>
                    </a:solidFill>
                  </a:tcPr>
                </a:tc>
              </a:tr>
              <a:tr h="3196907">
                <a:tc>
                  <a:txBody>
                    <a:bodyPr/>
                    <a:lstStyle/>
                    <a:p>
                      <a:r>
                        <a:rPr lang="nl-NL" sz="1000" dirty="0" err="1" smtClean="0"/>
                        <a:t>Registry</a:t>
                      </a:r>
                      <a:endParaRPr lang="nl-NL" sz="1000" dirty="0" smtClean="0"/>
                    </a:p>
                    <a:p>
                      <a:endParaRPr lang="nl-NL" sz="1000" dirty="0" smtClean="0"/>
                    </a:p>
                    <a:p>
                      <a:r>
                        <a:rPr lang="nl-NL" sz="1000" dirty="0" smtClean="0"/>
                        <a:t>Multicenter</a:t>
                      </a:r>
                    </a:p>
                    <a:p>
                      <a:endParaRPr lang="nl-NL" sz="1000" dirty="0" smtClean="0"/>
                    </a:p>
                    <a:p>
                      <a:r>
                        <a:rPr lang="nl-NL" sz="1000" dirty="0" smtClean="0"/>
                        <a:t>1992-2012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1510 samples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l-NL" sz="1000" dirty="0" smtClean="0">
                          <a:solidFill>
                            <a:srgbClr val="7F7F7F"/>
                          </a:solidFill>
                        </a:rPr>
                        <a:t>1.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nl-NL" sz="1000" dirty="0" smtClean="0">
                          <a:solidFill>
                            <a:srgbClr val="7F7F7F"/>
                          </a:solidFill>
                        </a:rPr>
                        <a:t>Frequentie</a:t>
                      </a:r>
                      <a:r>
                        <a:rPr lang="nl-NL" sz="1000" baseline="0" dirty="0" smtClean="0">
                          <a:solidFill>
                            <a:srgbClr val="7F7F7F"/>
                          </a:solidFill>
                        </a:rPr>
                        <a:t> van CNB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nl-NL" sz="100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Effectiviteit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van </a:t>
                      </a: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 CNB</a:t>
                      </a:r>
                      <a:r>
                        <a:rPr lang="nl-NL" sz="1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versus SEB</a:t>
                      </a:r>
                      <a:endParaRPr lang="nl-NL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000" baseline="0" dirty="0" smtClean="0">
                          <a:solidFill>
                            <a:srgbClr val="7F7F7F"/>
                          </a:solidFill>
                        </a:rPr>
                        <a:t>1.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000" baseline="0" dirty="0" smtClean="0">
                          <a:solidFill>
                            <a:srgbClr val="7F7F7F"/>
                          </a:solidFill>
                        </a:rPr>
                        <a:t>Frequentie van </a:t>
                      </a:r>
                      <a:r>
                        <a:rPr lang="nl-NL" sz="1000" dirty="0" smtClean="0">
                          <a:solidFill>
                            <a:srgbClr val="7F7F7F"/>
                          </a:solidFill>
                        </a:rPr>
                        <a:t>CNB: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7F7F7F"/>
                          </a:solidFill>
                        </a:rPr>
                        <a:t>1992:</a:t>
                      </a:r>
                      <a:r>
                        <a:rPr lang="en-US" sz="1000" baseline="0" dirty="0" smtClean="0">
                          <a:solidFill>
                            <a:srgbClr val="7F7F7F"/>
                          </a:solidFill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7F7F7F"/>
                          </a:solidFill>
                        </a:rPr>
                        <a:t>2.1 %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7F7F7F"/>
                          </a:solidFill>
                        </a:rPr>
                        <a:t>2012: 20.3 %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0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2.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Definitieve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diagnose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CNB 91.7%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SEB 97.3%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Onzekere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 diagnose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rgbClr val="000000"/>
                          </a:solidFill>
                        </a:rPr>
                        <a:t>CNB 8.3%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SEB 2.8%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0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Follow-up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3.5% SEB </a:t>
                      </a:r>
                      <a:r>
                        <a:rPr lang="en-US" sz="1000" baseline="0" dirty="0" err="1" smtClean="0">
                          <a:solidFill>
                            <a:srgbClr val="000000"/>
                          </a:solidFill>
                        </a:rPr>
                        <a:t>na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CNB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2% </a:t>
                      </a:r>
                      <a:r>
                        <a:rPr lang="en-US" sz="1000" baseline="0" dirty="0" err="1" smtClean="0">
                          <a:solidFill>
                            <a:srgbClr val="000000"/>
                          </a:solidFill>
                        </a:rPr>
                        <a:t>lymfoom</a:t>
                      </a:r>
                      <a:endParaRPr lang="en-US" sz="1000" baseline="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err="1" smtClean="0"/>
                        <a:t>Retrospectief</a:t>
                      </a:r>
                      <a:endParaRPr lang="en-US" sz="10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baseline="0" dirty="0" err="1" smtClean="0"/>
                        <a:t>Geen</a:t>
                      </a:r>
                      <a:r>
                        <a:rPr lang="en-US" sz="1000" baseline="0" dirty="0" smtClean="0"/>
                        <a:t> routine follow-up </a:t>
                      </a:r>
                      <a:r>
                        <a:rPr lang="en-US" sz="1000" baseline="0" dirty="0" err="1" smtClean="0"/>
                        <a:t>na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onzekere</a:t>
                      </a:r>
                      <a:r>
                        <a:rPr lang="en-US" sz="1000" baseline="0" dirty="0" smtClean="0"/>
                        <a:t> diagnose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/>
                        <a:t>B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Tijdelijke aanduiding voor inhoud 4" descr="Schermafbeelding 2018-04-02 om 10.28.3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13" b="3647"/>
          <a:stretch/>
        </p:blipFill>
        <p:spPr>
          <a:xfrm>
            <a:off x="251520" y="188640"/>
            <a:ext cx="6048672" cy="1017086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8028384" y="1844824"/>
            <a:ext cx="864096" cy="396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193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9" name="Tijdelijke aanduiding voor inhoud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64464300"/>
              </p:ext>
            </p:extLst>
          </p:nvPr>
        </p:nvGraphicFramePr>
        <p:xfrm>
          <a:off x="395536" y="1461859"/>
          <a:ext cx="8352929" cy="36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894"/>
                <a:gridCol w="1520195"/>
                <a:gridCol w="1520195"/>
                <a:gridCol w="1894364"/>
                <a:gridCol w="1800200"/>
                <a:gridCol w="720081"/>
              </a:tblGrid>
              <a:tr h="403493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Studie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Populatie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Uitkomstmaat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Resultaten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Discussie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Level of evidence</a:t>
                      </a:r>
                      <a:endParaRPr lang="nl-NL" sz="1000" dirty="0"/>
                    </a:p>
                  </a:txBody>
                  <a:tcPr>
                    <a:solidFill>
                      <a:srgbClr val="F79646"/>
                    </a:solidFill>
                  </a:tcPr>
                </a:tc>
              </a:tr>
              <a:tr h="3196907">
                <a:tc>
                  <a:txBody>
                    <a:bodyPr/>
                    <a:lstStyle/>
                    <a:p>
                      <a:r>
                        <a:rPr lang="nl-NL" sz="1000" dirty="0" err="1" smtClean="0"/>
                        <a:t>Registry</a:t>
                      </a:r>
                      <a:endParaRPr lang="nl-NL" sz="1000" dirty="0" smtClean="0"/>
                    </a:p>
                    <a:p>
                      <a:endParaRPr lang="nl-NL" sz="1000" dirty="0" smtClean="0"/>
                    </a:p>
                    <a:p>
                      <a:r>
                        <a:rPr lang="nl-NL" sz="1000" dirty="0" smtClean="0"/>
                        <a:t>Multicenter</a:t>
                      </a:r>
                    </a:p>
                    <a:p>
                      <a:endParaRPr lang="nl-NL" sz="1000" dirty="0" smtClean="0"/>
                    </a:p>
                    <a:p>
                      <a:r>
                        <a:rPr lang="nl-NL" sz="1000" dirty="0" smtClean="0"/>
                        <a:t>1992-2012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1510 samples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l-NL" sz="1000" dirty="0" smtClean="0">
                          <a:solidFill>
                            <a:srgbClr val="7F7F7F"/>
                          </a:solidFill>
                        </a:rPr>
                        <a:t>1.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nl-NL" sz="1000" dirty="0" smtClean="0">
                          <a:solidFill>
                            <a:srgbClr val="7F7F7F"/>
                          </a:solidFill>
                        </a:rPr>
                        <a:t>Frequentie</a:t>
                      </a:r>
                      <a:r>
                        <a:rPr lang="nl-NL" sz="1000" baseline="0" dirty="0" smtClean="0">
                          <a:solidFill>
                            <a:srgbClr val="7F7F7F"/>
                          </a:solidFill>
                        </a:rPr>
                        <a:t> van CNB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nl-NL" sz="100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Effectiviteit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van </a:t>
                      </a: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 CNB</a:t>
                      </a:r>
                      <a:r>
                        <a:rPr lang="nl-NL" sz="1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versus SEB</a:t>
                      </a:r>
                      <a:endParaRPr lang="nl-NL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000" baseline="0" dirty="0" smtClean="0">
                          <a:solidFill>
                            <a:srgbClr val="7F7F7F"/>
                          </a:solidFill>
                        </a:rPr>
                        <a:t>1.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000" baseline="0" dirty="0" smtClean="0">
                          <a:solidFill>
                            <a:srgbClr val="7F7F7F"/>
                          </a:solidFill>
                        </a:rPr>
                        <a:t>Frequentie van </a:t>
                      </a:r>
                      <a:r>
                        <a:rPr lang="nl-NL" sz="1000" dirty="0" smtClean="0">
                          <a:solidFill>
                            <a:srgbClr val="7F7F7F"/>
                          </a:solidFill>
                        </a:rPr>
                        <a:t>CNB: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7F7F7F"/>
                          </a:solidFill>
                        </a:rPr>
                        <a:t>1992:</a:t>
                      </a:r>
                      <a:r>
                        <a:rPr lang="en-US" sz="1000" baseline="0" dirty="0" smtClean="0">
                          <a:solidFill>
                            <a:srgbClr val="7F7F7F"/>
                          </a:solidFill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7F7F7F"/>
                          </a:solidFill>
                        </a:rPr>
                        <a:t>2.1 %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7F7F7F"/>
                          </a:solidFill>
                        </a:rPr>
                        <a:t>2012: 20.3 %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0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2.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Definitieve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diagnose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CNB 91.7%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SEB 97.3%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Onzekere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 diagnose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rgbClr val="000000"/>
                          </a:solidFill>
                        </a:rPr>
                        <a:t>CNB 8.3%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SEB 2.8%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0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Follow-up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3.5% SEB </a:t>
                      </a:r>
                      <a:r>
                        <a:rPr lang="en-US" sz="1000" baseline="0" dirty="0" err="1" smtClean="0">
                          <a:solidFill>
                            <a:srgbClr val="000000"/>
                          </a:solidFill>
                        </a:rPr>
                        <a:t>na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CNB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2% </a:t>
                      </a:r>
                      <a:r>
                        <a:rPr lang="en-US" sz="1000" baseline="0" dirty="0" err="1" smtClean="0">
                          <a:solidFill>
                            <a:srgbClr val="000000"/>
                          </a:solidFill>
                        </a:rPr>
                        <a:t>lymfoom</a:t>
                      </a:r>
                      <a:endParaRPr lang="en-US" sz="1000" baseline="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err="1" smtClean="0"/>
                        <a:t>Retrospectief</a:t>
                      </a:r>
                      <a:endParaRPr lang="en-US" sz="10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baseline="0" dirty="0" err="1" smtClean="0"/>
                        <a:t>Geen</a:t>
                      </a:r>
                      <a:r>
                        <a:rPr lang="en-US" sz="1000" baseline="0" dirty="0" smtClean="0"/>
                        <a:t> routine follow-up </a:t>
                      </a:r>
                      <a:r>
                        <a:rPr lang="en-US" sz="1000" baseline="0" dirty="0" err="1" smtClean="0"/>
                        <a:t>na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onzekere</a:t>
                      </a:r>
                      <a:r>
                        <a:rPr lang="en-US" sz="1000" baseline="0" dirty="0" smtClean="0"/>
                        <a:t> diagnose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/>
                        <a:t>B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Tijdelijke aanduiding voor inhoud 4" descr="Schermafbeelding 2018-04-02 om 10.28.3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13" b="3647"/>
          <a:stretch/>
        </p:blipFill>
        <p:spPr>
          <a:xfrm>
            <a:off x="251520" y="188640"/>
            <a:ext cx="6048672" cy="101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38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Schermafbeelding 2018-04-02 om 11.00.0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986" b="-169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16209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552641"/>
              </p:ext>
            </p:extLst>
          </p:nvPr>
        </p:nvGraphicFramePr>
        <p:xfrm>
          <a:off x="179510" y="1412776"/>
          <a:ext cx="8712970" cy="424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90"/>
                <a:gridCol w="1208809"/>
                <a:gridCol w="1534494"/>
                <a:gridCol w="1372968"/>
                <a:gridCol w="1776782"/>
                <a:gridCol w="1307747"/>
                <a:gridCol w="720080"/>
              </a:tblGrid>
              <a:tr h="562298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Studie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Populatie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Interventie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Uitkomstmaat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Resultaten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Discussie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Level of evidence</a:t>
                      </a:r>
                      <a:endParaRPr lang="nl-NL" sz="1000" dirty="0"/>
                    </a:p>
                  </a:txBody>
                  <a:tcPr>
                    <a:solidFill>
                      <a:srgbClr val="F79646"/>
                    </a:solidFill>
                  </a:tcPr>
                </a:tc>
              </a:tr>
              <a:tr h="3686174">
                <a:tc>
                  <a:txBody>
                    <a:bodyPr/>
                    <a:lstStyle/>
                    <a:p>
                      <a:r>
                        <a:rPr lang="nl-NL" sz="1000" b="1" dirty="0" smtClean="0"/>
                        <a:t>RCT</a:t>
                      </a:r>
                    </a:p>
                    <a:p>
                      <a:endParaRPr lang="nl-NL" sz="1000" b="1" dirty="0" smtClean="0"/>
                    </a:p>
                    <a:p>
                      <a:r>
                        <a:rPr lang="nl-NL" sz="1000" dirty="0" smtClean="0"/>
                        <a:t>Single-center</a:t>
                      </a:r>
                    </a:p>
                    <a:p>
                      <a:endParaRPr lang="nl-NL" sz="1000" dirty="0" smtClean="0"/>
                    </a:p>
                    <a:p>
                      <a:r>
                        <a:rPr lang="nl-NL" sz="1000" dirty="0" smtClean="0"/>
                        <a:t>2009-2015</a:t>
                      </a:r>
                    </a:p>
                    <a:p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 smtClean="0"/>
                        <a:t>376 </a:t>
                      </a:r>
                      <a:r>
                        <a:rPr lang="nl-NL" sz="1000" u="none" dirty="0" smtClean="0"/>
                        <a:t>patiënten</a:t>
                      </a:r>
                      <a:endParaRPr lang="nl-NL" sz="1000" baseline="0" dirty="0" smtClean="0"/>
                    </a:p>
                    <a:p>
                      <a:pPr marL="0" indent="0">
                        <a:buFontTx/>
                        <a:buNone/>
                      </a:pPr>
                      <a:endParaRPr lang="nl-NL" sz="10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1:1</a:t>
                      </a:r>
                      <a:r>
                        <a:rPr lang="nl-NL" sz="1000" baseline="0" dirty="0" smtClean="0"/>
                        <a:t> randomisatie</a:t>
                      </a:r>
                    </a:p>
                    <a:p>
                      <a:endParaRPr lang="nl-NL" sz="1000" baseline="0" dirty="0" smtClean="0"/>
                    </a:p>
                    <a:p>
                      <a:r>
                        <a:rPr lang="nl-NL" sz="1000" baseline="0" dirty="0" smtClean="0"/>
                        <a:t>CNB versus SEB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nl-NL" sz="1000" baseline="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nl-NL" sz="1000" baseline="0" dirty="0" smtClean="0"/>
                        <a:t>Diagnose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000" baseline="0" dirty="0" smtClean="0"/>
                        <a:t>Lymfoom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000" baseline="0" dirty="0" smtClean="0"/>
                        <a:t>Maligniteit anderszins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000" baseline="0" dirty="0" smtClean="0"/>
                        <a:t>Geen maligniteit of inadequaat </a:t>
                      </a:r>
                      <a:r>
                        <a:rPr lang="nl-NL" sz="1000" baseline="0" dirty="0" smtClean="0">
                          <a:sym typeface="Wingdings"/>
                        </a:rPr>
                        <a:t> FU</a:t>
                      </a:r>
                    </a:p>
                    <a:p>
                      <a:endParaRPr lang="nl-NL" sz="1000" baseline="0" dirty="0" smtClean="0"/>
                    </a:p>
                    <a:p>
                      <a:r>
                        <a:rPr lang="nl-NL" sz="1000" baseline="0" dirty="0" smtClean="0"/>
                        <a:t>Follow-up van onzekere diagnose (24 </a:t>
                      </a:r>
                      <a:r>
                        <a:rPr lang="nl-NL" sz="1000" baseline="0" dirty="0" err="1" smtClean="0"/>
                        <a:t>mnd</a:t>
                      </a:r>
                      <a:r>
                        <a:rPr lang="nl-NL" sz="1000" baseline="0" dirty="0" smtClean="0"/>
                        <a:t>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nl-NL" sz="1000" baseline="0" dirty="0" smtClean="0">
                        <a:sym typeface="Wingding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1. </a:t>
                      </a:r>
                    </a:p>
                    <a:p>
                      <a:r>
                        <a:rPr lang="nl-NL" sz="1000" dirty="0" smtClean="0"/>
                        <a:t>Primair: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000" dirty="0" smtClean="0"/>
                        <a:t>Percentage</a:t>
                      </a:r>
                      <a:r>
                        <a:rPr lang="nl-NL" sz="1000" baseline="0" dirty="0" smtClean="0"/>
                        <a:t> </a:t>
                      </a:r>
                      <a:r>
                        <a:rPr lang="nl-NL" sz="1000" dirty="0" smtClean="0"/>
                        <a:t>definitieve diagnoses na CNB</a:t>
                      </a:r>
                      <a:r>
                        <a:rPr lang="nl-NL" sz="1000" baseline="0" dirty="0" smtClean="0"/>
                        <a:t> versus SEB</a:t>
                      </a:r>
                      <a:endParaRPr lang="nl-NL" sz="1000" dirty="0" smtClean="0"/>
                    </a:p>
                    <a:p>
                      <a:pPr marL="0" indent="0">
                        <a:buFontTx/>
                        <a:buNone/>
                      </a:pPr>
                      <a:endParaRPr lang="nl-NL" sz="100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nl-NL" sz="1000" dirty="0" smtClean="0"/>
                        <a:t>2.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nl-NL" sz="1000" dirty="0" smtClean="0"/>
                        <a:t>Secundair: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000" dirty="0" smtClean="0"/>
                        <a:t>Time </a:t>
                      </a:r>
                      <a:r>
                        <a:rPr lang="nl-NL" sz="1000" dirty="0" err="1" smtClean="0"/>
                        <a:t>to</a:t>
                      </a:r>
                      <a:r>
                        <a:rPr lang="nl-NL" sz="1000" dirty="0" smtClean="0"/>
                        <a:t> </a:t>
                      </a:r>
                      <a:r>
                        <a:rPr lang="nl-NL" sz="1000" dirty="0" err="1" smtClean="0"/>
                        <a:t>needle</a:t>
                      </a:r>
                      <a:endParaRPr lang="nl-NL" sz="1000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000" dirty="0" smtClean="0"/>
                        <a:t>Complicaties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000" dirty="0" smtClean="0"/>
                        <a:t>Kosten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nl-NL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/>
                        <a:t>1.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err="1" smtClean="0"/>
                        <a:t>Normale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verdeling</a:t>
                      </a:r>
                      <a:r>
                        <a:rPr lang="en-US" sz="1000" dirty="0" smtClean="0"/>
                        <a:t> op baseline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dirty="0" smtClean="0"/>
                        <a:t>B-</a:t>
                      </a:r>
                      <a:r>
                        <a:rPr lang="en-US" sz="1000" dirty="0" err="1" smtClean="0"/>
                        <a:t>symptomen</a:t>
                      </a:r>
                      <a:endParaRPr lang="en-US" sz="1000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dirty="0" err="1" smtClean="0"/>
                        <a:t>Lokalisatie</a:t>
                      </a:r>
                      <a:endParaRPr lang="en-US" sz="10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err="1" smtClean="0"/>
                        <a:t>Defintieve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baseline="0" dirty="0" smtClean="0"/>
                        <a:t>diagnose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dirty="0" smtClean="0"/>
                        <a:t>CNB 93%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dirty="0" smtClean="0"/>
                        <a:t>SEB 80%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err="1" smtClean="0"/>
                        <a:t>Indicatie</a:t>
                      </a:r>
                      <a:r>
                        <a:rPr lang="en-US" sz="1000" dirty="0" smtClean="0"/>
                        <a:t> voor re-</a:t>
                      </a:r>
                      <a:r>
                        <a:rPr lang="en-US" sz="1000" dirty="0" err="1" smtClean="0"/>
                        <a:t>biopsie</a:t>
                      </a:r>
                      <a:endParaRPr lang="en-US" sz="1000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baseline="0" dirty="0" smtClean="0"/>
                        <a:t>CNB 2/13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baseline="0" dirty="0" smtClean="0"/>
                        <a:t>SEB 19/38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000" baseline="0" dirty="0" smtClean="0"/>
                        <a:t>Diagnose: </a:t>
                      </a:r>
                      <a:r>
                        <a:rPr lang="en-US" sz="1000" dirty="0" err="1" smtClean="0"/>
                        <a:t>maligniteit</a:t>
                      </a:r>
                      <a:endParaRPr lang="en-US" sz="10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baseline="0" dirty="0" smtClean="0">
                          <a:solidFill>
                            <a:srgbClr val="7F7F7F"/>
                          </a:solidFill>
                        </a:rPr>
                        <a:t>2.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baseline="0" dirty="0" smtClean="0">
                          <a:solidFill>
                            <a:srgbClr val="7F7F7F"/>
                          </a:solidFill>
                        </a:rPr>
                        <a:t>Time to needle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baseline="0" dirty="0" smtClean="0">
                          <a:solidFill>
                            <a:srgbClr val="7F7F7F"/>
                          </a:solidFill>
                        </a:rPr>
                        <a:t>CNB 4 </a:t>
                      </a:r>
                      <a:r>
                        <a:rPr lang="en-US" sz="1000" baseline="0" dirty="0" err="1" smtClean="0">
                          <a:solidFill>
                            <a:srgbClr val="7F7F7F"/>
                          </a:solidFill>
                        </a:rPr>
                        <a:t>dagen</a:t>
                      </a:r>
                      <a:endParaRPr lang="en-US" sz="1000" baseline="0" dirty="0" smtClean="0">
                        <a:solidFill>
                          <a:srgbClr val="7F7F7F"/>
                        </a:solidFill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baseline="0" dirty="0" smtClean="0">
                          <a:solidFill>
                            <a:srgbClr val="7F7F7F"/>
                          </a:solidFill>
                        </a:rPr>
                        <a:t>SEB 16 </a:t>
                      </a:r>
                      <a:r>
                        <a:rPr lang="en-US" sz="1000" baseline="0" dirty="0" err="1" smtClean="0">
                          <a:solidFill>
                            <a:srgbClr val="7F7F7F"/>
                          </a:solidFill>
                        </a:rPr>
                        <a:t>dagen</a:t>
                      </a:r>
                      <a:endParaRPr lang="en-US" sz="1000" baseline="0" dirty="0" smtClean="0">
                        <a:solidFill>
                          <a:srgbClr val="7F7F7F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baseline="0" dirty="0" smtClean="0">
                        <a:solidFill>
                          <a:srgbClr val="7F7F7F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baseline="0" dirty="0" err="1" smtClean="0">
                          <a:solidFill>
                            <a:srgbClr val="7F7F7F"/>
                          </a:solidFill>
                        </a:rPr>
                        <a:t>Biopsie</a:t>
                      </a:r>
                      <a:r>
                        <a:rPr lang="en-US" sz="1000" baseline="0" dirty="0" smtClean="0">
                          <a:solidFill>
                            <a:srgbClr val="7F7F7F"/>
                          </a:solidFill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rgbClr val="7F7F7F"/>
                          </a:solidFill>
                        </a:rPr>
                        <a:t>gerelateerde</a:t>
                      </a:r>
                      <a:r>
                        <a:rPr lang="en-US" sz="1000" baseline="0" dirty="0" smtClean="0">
                          <a:solidFill>
                            <a:srgbClr val="7F7F7F"/>
                          </a:solidFill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rgbClr val="7F7F7F"/>
                          </a:solidFill>
                        </a:rPr>
                        <a:t>problemen</a:t>
                      </a:r>
                      <a:r>
                        <a:rPr lang="en-US" sz="1000" baseline="0" dirty="0" smtClean="0">
                          <a:solidFill>
                            <a:srgbClr val="7F7F7F"/>
                          </a:solidFill>
                        </a:rPr>
                        <a:t> (5x) en </a:t>
                      </a:r>
                      <a:r>
                        <a:rPr lang="en-US" sz="1000" baseline="0" dirty="0" err="1" smtClean="0">
                          <a:solidFill>
                            <a:srgbClr val="7F7F7F"/>
                          </a:solidFill>
                        </a:rPr>
                        <a:t>kosten</a:t>
                      </a:r>
                      <a:r>
                        <a:rPr lang="en-US" sz="1000" baseline="0" dirty="0" smtClean="0">
                          <a:solidFill>
                            <a:srgbClr val="7F7F7F"/>
                          </a:solidFill>
                        </a:rPr>
                        <a:t> (25x) SEB&gt;&gt;CNB</a:t>
                      </a:r>
                      <a:endParaRPr lang="en-US" sz="1000" dirty="0" smtClean="0">
                        <a:solidFill>
                          <a:srgbClr val="7F7F7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dirty="0" smtClean="0"/>
                        <a:t>2% </a:t>
                      </a:r>
                      <a:r>
                        <a:rPr lang="en-US" sz="1000" dirty="0" err="1" smtClean="0"/>
                        <a:t>exclusie</a:t>
                      </a:r>
                      <a:r>
                        <a:rPr lang="en-US" sz="1000" dirty="0" smtClean="0"/>
                        <a:t> in</a:t>
                      </a:r>
                      <a:r>
                        <a:rPr lang="en-US" sz="1000" baseline="0" dirty="0" smtClean="0"/>
                        <a:t> CNB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aseline="0" dirty="0" err="1" smtClean="0"/>
                        <a:t>Betere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uitkomst</a:t>
                      </a:r>
                      <a:r>
                        <a:rPr lang="en-US" sz="1000" baseline="0" dirty="0" smtClean="0"/>
                        <a:t> in CNB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baseline="0" dirty="0" smtClean="0"/>
                        <a:t>Image-guided?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/>
                        <a:t>A2</a:t>
                      </a:r>
                    </a:p>
                  </a:txBody>
                  <a:tcPr>
                    <a:solidFill>
                      <a:srgbClr val="FCD5B5"/>
                    </a:solidFill>
                  </a:tcPr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5076056" y="1988840"/>
            <a:ext cx="3888432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pic>
        <p:nvPicPr>
          <p:cNvPr id="5" name="Tijdelijke aanduiding voor inhoud 3" descr="Schermafbeelding 2018-04-02 om 11.00.0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19" r="4658" b="986"/>
          <a:stretch/>
        </p:blipFill>
        <p:spPr>
          <a:xfrm>
            <a:off x="179512" y="148490"/>
            <a:ext cx="4176464" cy="115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64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317793"/>
              </p:ext>
            </p:extLst>
          </p:nvPr>
        </p:nvGraphicFramePr>
        <p:xfrm>
          <a:off x="179510" y="1412776"/>
          <a:ext cx="8712970" cy="424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90"/>
                <a:gridCol w="1208809"/>
                <a:gridCol w="1534494"/>
                <a:gridCol w="1372968"/>
                <a:gridCol w="1776782"/>
                <a:gridCol w="1307747"/>
                <a:gridCol w="720080"/>
              </a:tblGrid>
              <a:tr h="562298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Studie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Populatie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Interventie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Uitkomstmaat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Resultaten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Discussie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Level of evidence</a:t>
                      </a:r>
                      <a:endParaRPr lang="nl-NL" sz="1000" dirty="0"/>
                    </a:p>
                  </a:txBody>
                  <a:tcPr>
                    <a:solidFill>
                      <a:srgbClr val="F79646"/>
                    </a:solidFill>
                  </a:tcPr>
                </a:tc>
              </a:tr>
              <a:tr h="3686174">
                <a:tc>
                  <a:txBody>
                    <a:bodyPr/>
                    <a:lstStyle/>
                    <a:p>
                      <a:r>
                        <a:rPr lang="nl-NL" sz="1000" b="1" dirty="0" smtClean="0"/>
                        <a:t>RCT</a:t>
                      </a:r>
                    </a:p>
                    <a:p>
                      <a:endParaRPr lang="nl-NL" sz="1000" b="1" dirty="0" smtClean="0"/>
                    </a:p>
                    <a:p>
                      <a:r>
                        <a:rPr lang="nl-NL" sz="1000" dirty="0" smtClean="0"/>
                        <a:t>Single-center</a:t>
                      </a:r>
                    </a:p>
                    <a:p>
                      <a:endParaRPr lang="nl-NL" sz="1000" dirty="0" smtClean="0"/>
                    </a:p>
                    <a:p>
                      <a:r>
                        <a:rPr lang="nl-NL" sz="1000" dirty="0" smtClean="0"/>
                        <a:t>2009-2015</a:t>
                      </a:r>
                    </a:p>
                    <a:p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 smtClean="0"/>
                        <a:t>376 </a:t>
                      </a:r>
                      <a:r>
                        <a:rPr lang="nl-NL" sz="1000" u="none" dirty="0" smtClean="0"/>
                        <a:t>patiënten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nl-NL" sz="10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1:1</a:t>
                      </a:r>
                      <a:r>
                        <a:rPr lang="nl-NL" sz="1000" baseline="0" dirty="0" smtClean="0"/>
                        <a:t> randomisatie</a:t>
                      </a:r>
                    </a:p>
                    <a:p>
                      <a:endParaRPr lang="nl-NL" sz="1000" baseline="0" dirty="0" smtClean="0"/>
                    </a:p>
                    <a:p>
                      <a:r>
                        <a:rPr lang="nl-NL" sz="1000" dirty="0" smtClean="0"/>
                        <a:t>CNB</a:t>
                      </a:r>
                      <a:r>
                        <a:rPr lang="nl-NL" sz="1000" baseline="0" dirty="0" smtClean="0"/>
                        <a:t> (2 passes) versus SEB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nl-NL" sz="1000" baseline="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nl-NL" sz="1000" baseline="0" dirty="0" smtClean="0"/>
                        <a:t>Diagnose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000" baseline="0" dirty="0" smtClean="0"/>
                        <a:t>Lymfoom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000" baseline="0" dirty="0" smtClean="0"/>
                        <a:t>Maligniteit anderszins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000" baseline="0" dirty="0" smtClean="0"/>
                        <a:t>Geen maligniteit of inadequaat </a:t>
                      </a:r>
                      <a:r>
                        <a:rPr lang="nl-NL" sz="1000" baseline="0" dirty="0" smtClean="0">
                          <a:sym typeface="Wingdings"/>
                        </a:rPr>
                        <a:t> FU</a:t>
                      </a:r>
                    </a:p>
                    <a:p>
                      <a:endParaRPr lang="nl-NL" sz="1000" baseline="0" dirty="0" smtClean="0"/>
                    </a:p>
                    <a:p>
                      <a:r>
                        <a:rPr lang="nl-NL" sz="1000" baseline="0" dirty="0" smtClean="0"/>
                        <a:t>Follow-up van onzekere diagnose (24 </a:t>
                      </a:r>
                      <a:r>
                        <a:rPr lang="nl-NL" sz="1000" baseline="0" dirty="0" err="1" smtClean="0"/>
                        <a:t>mnd</a:t>
                      </a:r>
                      <a:r>
                        <a:rPr lang="nl-NL" sz="1000" baseline="0" dirty="0" smtClean="0"/>
                        <a:t>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nl-NL" sz="1000" baseline="0" dirty="0" smtClean="0">
                        <a:sym typeface="Wingding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1. </a:t>
                      </a:r>
                    </a:p>
                    <a:p>
                      <a:r>
                        <a:rPr lang="nl-NL" sz="1000" dirty="0" smtClean="0"/>
                        <a:t>Primair: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000" dirty="0" smtClean="0"/>
                        <a:t>Percentage</a:t>
                      </a:r>
                      <a:r>
                        <a:rPr lang="nl-NL" sz="1000" baseline="0" dirty="0" smtClean="0"/>
                        <a:t> </a:t>
                      </a:r>
                      <a:r>
                        <a:rPr lang="nl-NL" sz="1000" dirty="0" smtClean="0"/>
                        <a:t>definitieve diagnoses na CNB</a:t>
                      </a:r>
                      <a:r>
                        <a:rPr lang="nl-NL" sz="1000" baseline="0" dirty="0" smtClean="0"/>
                        <a:t> versus SEB</a:t>
                      </a:r>
                      <a:endParaRPr lang="nl-NL" sz="1000" dirty="0" smtClean="0"/>
                    </a:p>
                    <a:p>
                      <a:pPr marL="0" indent="0">
                        <a:buFontTx/>
                        <a:buNone/>
                      </a:pPr>
                      <a:endParaRPr lang="nl-NL" sz="100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nl-NL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2.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nl-NL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Secundair: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Time </a:t>
                      </a:r>
                      <a:r>
                        <a:rPr lang="nl-NL" sz="10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to</a:t>
                      </a:r>
                      <a:r>
                        <a:rPr lang="nl-NL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nl-NL" sz="10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needle</a:t>
                      </a:r>
                      <a:endParaRPr lang="nl-NL" sz="1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Complicaties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Kosten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nl-NL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/>
                        <a:t>1.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err="1" smtClean="0"/>
                        <a:t>Normale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verdeling</a:t>
                      </a:r>
                      <a:r>
                        <a:rPr lang="en-US" sz="1000" dirty="0" smtClean="0"/>
                        <a:t> op baseline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dirty="0" smtClean="0"/>
                        <a:t>B-</a:t>
                      </a:r>
                      <a:r>
                        <a:rPr lang="en-US" sz="1000" dirty="0" err="1" smtClean="0"/>
                        <a:t>symptomen</a:t>
                      </a:r>
                      <a:endParaRPr lang="en-US" sz="1000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dirty="0" err="1" smtClean="0"/>
                        <a:t>Lokalisatie</a:t>
                      </a:r>
                      <a:endParaRPr lang="en-US" sz="10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err="1" smtClean="0"/>
                        <a:t>Defintieve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baseline="0" dirty="0" smtClean="0"/>
                        <a:t>diagnose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b="1" dirty="0" smtClean="0"/>
                        <a:t>CNB 93%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dirty="0" smtClean="0"/>
                        <a:t>SEB 80%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err="1" smtClean="0"/>
                        <a:t>Indicatie</a:t>
                      </a:r>
                      <a:r>
                        <a:rPr lang="en-US" sz="1000" dirty="0" smtClean="0"/>
                        <a:t> voor re-</a:t>
                      </a:r>
                      <a:r>
                        <a:rPr lang="en-US" sz="1000" dirty="0" err="1" smtClean="0"/>
                        <a:t>biopsie</a:t>
                      </a:r>
                      <a:endParaRPr lang="en-US" sz="1000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baseline="0" dirty="0" smtClean="0"/>
                        <a:t>1% CNB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baseline="0" dirty="0" smtClean="0"/>
                        <a:t>10% SEB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000" baseline="0" dirty="0" smtClean="0"/>
                        <a:t>Diagnose: </a:t>
                      </a:r>
                      <a:r>
                        <a:rPr lang="en-US" sz="1000" dirty="0" err="1" smtClean="0"/>
                        <a:t>maligniteit</a:t>
                      </a:r>
                      <a:endParaRPr lang="en-US" sz="10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baseline="0" dirty="0" smtClean="0">
                          <a:solidFill>
                            <a:srgbClr val="7F7F7F"/>
                          </a:solidFill>
                        </a:rPr>
                        <a:t>2.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Time to needle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CNB 4 </a:t>
                      </a:r>
                      <a:r>
                        <a:rPr lang="en-US" sz="10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dagen</a:t>
                      </a:r>
                      <a:endParaRPr lang="en-US" sz="10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SEB 16 </a:t>
                      </a:r>
                      <a:r>
                        <a:rPr lang="en-US" sz="10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dagen</a:t>
                      </a:r>
                      <a:endParaRPr lang="en-US" sz="10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Minder </a:t>
                      </a:r>
                      <a:r>
                        <a:rPr lang="en-US" sz="10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biopsie</a:t>
                      </a:r>
                      <a:r>
                        <a:rPr lang="en-US" sz="1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gerelateerde</a:t>
                      </a:r>
                      <a:r>
                        <a:rPr lang="en-US" sz="1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complicaties</a:t>
                      </a:r>
                      <a:r>
                        <a:rPr lang="en-US" sz="1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(5x)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Lagere</a:t>
                      </a:r>
                      <a:r>
                        <a:rPr lang="en-US" sz="1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kosten</a:t>
                      </a:r>
                      <a:r>
                        <a:rPr lang="en-US" sz="1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(24x)</a:t>
                      </a:r>
                      <a:endParaRPr lang="en-US" sz="1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dirty="0" smtClean="0"/>
                        <a:t>2% </a:t>
                      </a:r>
                      <a:r>
                        <a:rPr lang="en-US" sz="1000" dirty="0" err="1" smtClean="0"/>
                        <a:t>exclusie</a:t>
                      </a:r>
                      <a:r>
                        <a:rPr lang="en-US" sz="1000" dirty="0" smtClean="0"/>
                        <a:t> in</a:t>
                      </a:r>
                      <a:r>
                        <a:rPr lang="en-US" sz="1000" baseline="0" dirty="0" smtClean="0"/>
                        <a:t> CNB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aseline="0" dirty="0" err="1" smtClean="0"/>
                        <a:t>Betere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uitkomst</a:t>
                      </a:r>
                      <a:r>
                        <a:rPr lang="en-US" sz="1000" baseline="0" dirty="0" smtClean="0"/>
                        <a:t> in CNB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baseline="0" dirty="0" smtClean="0"/>
                        <a:t>Image-guided?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/>
                        <a:t>A2</a:t>
                      </a:r>
                    </a:p>
                  </a:txBody>
                  <a:tcPr>
                    <a:solidFill>
                      <a:srgbClr val="FCD5B5"/>
                    </a:solidFill>
                  </a:tcPr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6876256" y="1988840"/>
            <a:ext cx="2016224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pic>
        <p:nvPicPr>
          <p:cNvPr id="5" name="Tijdelijke aanduiding voor inhoud 3" descr="Schermafbeelding 2018-04-02 om 11.00.0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19" r="4658" b="986"/>
          <a:stretch/>
        </p:blipFill>
        <p:spPr>
          <a:xfrm>
            <a:off x="179512" y="148490"/>
            <a:ext cx="4176464" cy="115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52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654152"/>
              </p:ext>
            </p:extLst>
          </p:nvPr>
        </p:nvGraphicFramePr>
        <p:xfrm>
          <a:off x="179510" y="1412776"/>
          <a:ext cx="8712970" cy="424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90"/>
                <a:gridCol w="1208809"/>
                <a:gridCol w="1534494"/>
                <a:gridCol w="1372968"/>
                <a:gridCol w="1776782"/>
                <a:gridCol w="1307747"/>
                <a:gridCol w="720080"/>
              </a:tblGrid>
              <a:tr h="562298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Studie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Populatie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Interventie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Uitkomstmaat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Resultaten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Discussie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Level of evidence</a:t>
                      </a:r>
                      <a:endParaRPr lang="nl-NL" sz="1000" dirty="0"/>
                    </a:p>
                  </a:txBody>
                  <a:tcPr>
                    <a:solidFill>
                      <a:srgbClr val="F79646"/>
                    </a:solidFill>
                  </a:tcPr>
                </a:tc>
              </a:tr>
              <a:tr h="3686174">
                <a:tc>
                  <a:txBody>
                    <a:bodyPr/>
                    <a:lstStyle/>
                    <a:p>
                      <a:r>
                        <a:rPr lang="nl-NL" sz="1000" b="1" dirty="0" smtClean="0"/>
                        <a:t>RCT</a:t>
                      </a:r>
                    </a:p>
                    <a:p>
                      <a:endParaRPr lang="nl-NL" sz="1000" b="1" dirty="0" smtClean="0"/>
                    </a:p>
                    <a:p>
                      <a:r>
                        <a:rPr lang="nl-NL" sz="1000" dirty="0" smtClean="0"/>
                        <a:t>Single-center</a:t>
                      </a:r>
                    </a:p>
                    <a:p>
                      <a:endParaRPr lang="nl-NL" sz="1000" dirty="0" smtClean="0"/>
                    </a:p>
                    <a:p>
                      <a:r>
                        <a:rPr lang="nl-NL" sz="1000" dirty="0" smtClean="0"/>
                        <a:t>2009-2015</a:t>
                      </a:r>
                    </a:p>
                    <a:p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 smtClean="0"/>
                        <a:t>376 </a:t>
                      </a:r>
                      <a:r>
                        <a:rPr lang="nl-NL" sz="1000" u="none" dirty="0" smtClean="0"/>
                        <a:t>patiënten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nl-NL" sz="10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1:1</a:t>
                      </a:r>
                      <a:r>
                        <a:rPr lang="nl-NL" sz="1000" baseline="0" dirty="0" smtClean="0"/>
                        <a:t> randomisatie</a:t>
                      </a:r>
                    </a:p>
                    <a:p>
                      <a:endParaRPr lang="nl-NL" sz="1000" baseline="0" dirty="0" smtClean="0"/>
                    </a:p>
                    <a:p>
                      <a:r>
                        <a:rPr lang="nl-NL" sz="1000" dirty="0" smtClean="0"/>
                        <a:t>CNB</a:t>
                      </a:r>
                      <a:r>
                        <a:rPr lang="nl-NL" sz="1000" baseline="0" dirty="0" smtClean="0"/>
                        <a:t> (2 passes) versus SEB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nl-NL" sz="1000" baseline="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nl-NL" sz="1000" baseline="0" dirty="0" smtClean="0"/>
                        <a:t>Diagnose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000" baseline="0" dirty="0" smtClean="0"/>
                        <a:t>Lymfoom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000" baseline="0" dirty="0" smtClean="0"/>
                        <a:t>Maligniteit anderszins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000" baseline="0" dirty="0" smtClean="0"/>
                        <a:t>Geen maligniteit of inadequaat </a:t>
                      </a:r>
                      <a:r>
                        <a:rPr lang="nl-NL" sz="1000" baseline="0" dirty="0" smtClean="0">
                          <a:sym typeface="Wingdings"/>
                        </a:rPr>
                        <a:t> FU</a:t>
                      </a:r>
                    </a:p>
                    <a:p>
                      <a:endParaRPr lang="nl-NL" sz="1000" baseline="0" dirty="0" smtClean="0"/>
                    </a:p>
                    <a:p>
                      <a:r>
                        <a:rPr lang="nl-NL" sz="1000" baseline="0" dirty="0" smtClean="0"/>
                        <a:t>Follow-up van onzekere diagnose (24 </a:t>
                      </a:r>
                      <a:r>
                        <a:rPr lang="nl-NL" sz="1000" baseline="0" dirty="0" err="1" smtClean="0"/>
                        <a:t>mnd</a:t>
                      </a:r>
                      <a:r>
                        <a:rPr lang="nl-NL" sz="1000" baseline="0" dirty="0" smtClean="0"/>
                        <a:t>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nl-NL" sz="1000" baseline="0" dirty="0" smtClean="0">
                        <a:sym typeface="Wingding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>
                          <a:solidFill>
                            <a:srgbClr val="7F7F7F"/>
                          </a:solidFill>
                        </a:rPr>
                        <a:t>1. </a:t>
                      </a:r>
                    </a:p>
                    <a:p>
                      <a:r>
                        <a:rPr lang="nl-NL" sz="1000" dirty="0" smtClean="0">
                          <a:solidFill>
                            <a:srgbClr val="7F7F7F"/>
                          </a:solidFill>
                        </a:rPr>
                        <a:t>Primair: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000" dirty="0" smtClean="0">
                          <a:solidFill>
                            <a:srgbClr val="7F7F7F"/>
                          </a:solidFill>
                        </a:rPr>
                        <a:t>Percentage</a:t>
                      </a:r>
                      <a:r>
                        <a:rPr lang="nl-NL" sz="1000" baseline="0" dirty="0" smtClean="0">
                          <a:solidFill>
                            <a:srgbClr val="7F7F7F"/>
                          </a:solidFill>
                        </a:rPr>
                        <a:t> </a:t>
                      </a:r>
                      <a:r>
                        <a:rPr lang="nl-NL" sz="1000" dirty="0" smtClean="0">
                          <a:solidFill>
                            <a:srgbClr val="7F7F7F"/>
                          </a:solidFill>
                        </a:rPr>
                        <a:t>definitieve diagnoses na CNB</a:t>
                      </a:r>
                      <a:r>
                        <a:rPr lang="nl-NL" sz="1000" baseline="0" dirty="0" smtClean="0">
                          <a:solidFill>
                            <a:srgbClr val="7F7F7F"/>
                          </a:solidFill>
                        </a:rPr>
                        <a:t> versus SEB</a:t>
                      </a:r>
                      <a:endParaRPr lang="nl-NL" sz="1000" dirty="0" smtClean="0">
                        <a:solidFill>
                          <a:srgbClr val="7F7F7F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nl-NL" sz="100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2.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Secundair: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Time </a:t>
                      </a:r>
                      <a:r>
                        <a:rPr lang="nl-NL" sz="1000" dirty="0" err="1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000" dirty="0" err="1" smtClean="0">
                          <a:solidFill>
                            <a:schemeClr val="tx1"/>
                          </a:solidFill>
                        </a:rPr>
                        <a:t>needle</a:t>
                      </a:r>
                      <a:endParaRPr lang="nl-NL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Complicaties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Kosten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nl-NL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>
                          <a:solidFill>
                            <a:srgbClr val="7F7F7F"/>
                          </a:solidFill>
                        </a:rPr>
                        <a:t>1.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err="1" smtClean="0">
                          <a:solidFill>
                            <a:srgbClr val="7F7F7F"/>
                          </a:solidFill>
                        </a:rPr>
                        <a:t>Normale</a:t>
                      </a:r>
                      <a:r>
                        <a:rPr lang="en-US" sz="1000" dirty="0" smtClean="0">
                          <a:solidFill>
                            <a:srgbClr val="7F7F7F"/>
                          </a:solidFill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7F7F7F"/>
                          </a:solidFill>
                        </a:rPr>
                        <a:t>verdeling</a:t>
                      </a:r>
                      <a:r>
                        <a:rPr lang="en-US" sz="1000" dirty="0" smtClean="0">
                          <a:solidFill>
                            <a:srgbClr val="7F7F7F"/>
                          </a:solidFill>
                        </a:rPr>
                        <a:t> op baseline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dirty="0" smtClean="0">
                          <a:solidFill>
                            <a:srgbClr val="7F7F7F"/>
                          </a:solidFill>
                        </a:rPr>
                        <a:t>B-</a:t>
                      </a:r>
                      <a:r>
                        <a:rPr lang="en-US" sz="1000" dirty="0" err="1" smtClean="0">
                          <a:solidFill>
                            <a:srgbClr val="7F7F7F"/>
                          </a:solidFill>
                        </a:rPr>
                        <a:t>symptomen</a:t>
                      </a:r>
                      <a:endParaRPr lang="en-US" sz="1000" dirty="0" smtClean="0">
                        <a:solidFill>
                          <a:srgbClr val="7F7F7F"/>
                        </a:solidFill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dirty="0" err="1" smtClean="0">
                          <a:solidFill>
                            <a:srgbClr val="7F7F7F"/>
                          </a:solidFill>
                        </a:rPr>
                        <a:t>Lokalisatie</a:t>
                      </a:r>
                      <a:endParaRPr lang="en-US" sz="1000" dirty="0" smtClean="0">
                        <a:solidFill>
                          <a:srgbClr val="7F7F7F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baseline="0" dirty="0" smtClean="0">
                        <a:solidFill>
                          <a:srgbClr val="7F7F7F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err="1" smtClean="0">
                          <a:solidFill>
                            <a:srgbClr val="7F7F7F"/>
                          </a:solidFill>
                        </a:rPr>
                        <a:t>Defintieve</a:t>
                      </a:r>
                      <a:r>
                        <a:rPr lang="en-US" sz="1000" dirty="0" smtClean="0">
                          <a:solidFill>
                            <a:srgbClr val="7F7F7F"/>
                          </a:solidFill>
                        </a:rPr>
                        <a:t> </a:t>
                      </a:r>
                      <a:r>
                        <a:rPr lang="en-US" sz="1000" baseline="0" dirty="0" smtClean="0">
                          <a:solidFill>
                            <a:srgbClr val="7F7F7F"/>
                          </a:solidFill>
                        </a:rPr>
                        <a:t>diagnose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dirty="0" smtClean="0">
                          <a:solidFill>
                            <a:srgbClr val="7F7F7F"/>
                          </a:solidFill>
                        </a:rPr>
                        <a:t>CNB 93%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dirty="0" smtClean="0">
                          <a:solidFill>
                            <a:srgbClr val="7F7F7F"/>
                          </a:solidFill>
                        </a:rPr>
                        <a:t>SEB 80%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dirty="0" smtClean="0">
                        <a:solidFill>
                          <a:srgbClr val="7F7F7F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err="1" smtClean="0">
                          <a:solidFill>
                            <a:srgbClr val="7F7F7F"/>
                          </a:solidFill>
                        </a:rPr>
                        <a:t>Indicatie</a:t>
                      </a:r>
                      <a:r>
                        <a:rPr lang="en-US" sz="1000" dirty="0" smtClean="0">
                          <a:solidFill>
                            <a:srgbClr val="7F7F7F"/>
                          </a:solidFill>
                        </a:rPr>
                        <a:t> voor re-</a:t>
                      </a:r>
                      <a:r>
                        <a:rPr lang="en-US" sz="1000" dirty="0" err="1" smtClean="0">
                          <a:solidFill>
                            <a:srgbClr val="7F7F7F"/>
                          </a:solidFill>
                        </a:rPr>
                        <a:t>biopsie</a:t>
                      </a:r>
                      <a:endParaRPr lang="en-US" sz="1000" dirty="0" smtClean="0">
                        <a:solidFill>
                          <a:srgbClr val="7F7F7F"/>
                        </a:solidFill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baseline="0" dirty="0" smtClean="0">
                          <a:solidFill>
                            <a:srgbClr val="7F7F7F"/>
                          </a:solidFill>
                        </a:rPr>
                        <a:t>1% CNB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baseline="0" dirty="0" smtClean="0">
                          <a:solidFill>
                            <a:srgbClr val="7F7F7F"/>
                          </a:solidFill>
                        </a:rPr>
                        <a:t>10% SEB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000" baseline="0" dirty="0" smtClean="0">
                          <a:solidFill>
                            <a:srgbClr val="7F7F7F"/>
                          </a:solidFill>
                        </a:rPr>
                        <a:t>Diagnose: </a:t>
                      </a:r>
                      <a:r>
                        <a:rPr lang="en-US" sz="1000" dirty="0" err="1" smtClean="0">
                          <a:solidFill>
                            <a:srgbClr val="7F7F7F"/>
                          </a:solidFill>
                        </a:rPr>
                        <a:t>maligniteit</a:t>
                      </a:r>
                      <a:endParaRPr lang="en-US" sz="1000" dirty="0" smtClean="0">
                        <a:solidFill>
                          <a:srgbClr val="7F7F7F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2.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Time to needle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CNB 4 </a:t>
                      </a:r>
                      <a:r>
                        <a:rPr lang="en-US" sz="1000" baseline="0" dirty="0" err="1" smtClean="0">
                          <a:solidFill>
                            <a:srgbClr val="000000"/>
                          </a:solidFill>
                        </a:rPr>
                        <a:t>dagen</a:t>
                      </a:r>
                      <a:endParaRPr lang="en-US" sz="1000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SEB 16 </a:t>
                      </a:r>
                      <a:r>
                        <a:rPr lang="en-US" sz="1000" baseline="0" dirty="0" err="1" smtClean="0">
                          <a:solidFill>
                            <a:srgbClr val="000000"/>
                          </a:solidFill>
                        </a:rPr>
                        <a:t>dagen</a:t>
                      </a:r>
                      <a:endParaRPr lang="en-US" sz="1000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Minder </a:t>
                      </a:r>
                      <a:r>
                        <a:rPr lang="en-US" sz="1000" baseline="0" dirty="0" err="1" smtClean="0">
                          <a:solidFill>
                            <a:srgbClr val="000000"/>
                          </a:solidFill>
                        </a:rPr>
                        <a:t>biopsie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rgbClr val="000000"/>
                          </a:solidFill>
                        </a:rPr>
                        <a:t>gerelateerde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rgbClr val="000000"/>
                          </a:solidFill>
                        </a:rPr>
                        <a:t>complicaties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(5x)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baseline="0" dirty="0" err="1" smtClean="0">
                          <a:solidFill>
                            <a:srgbClr val="000000"/>
                          </a:solidFill>
                        </a:rPr>
                        <a:t>Lagere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rgbClr val="000000"/>
                          </a:solidFill>
                        </a:rPr>
                        <a:t>kosten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(24x)</a:t>
                      </a:r>
                      <a:endParaRPr lang="en-US" sz="10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dirty="0" smtClean="0"/>
                        <a:t>2% </a:t>
                      </a:r>
                      <a:r>
                        <a:rPr lang="en-US" sz="1000" dirty="0" err="1" smtClean="0"/>
                        <a:t>exclusie</a:t>
                      </a:r>
                      <a:r>
                        <a:rPr lang="en-US" sz="1000" dirty="0" smtClean="0"/>
                        <a:t> in</a:t>
                      </a:r>
                      <a:r>
                        <a:rPr lang="en-US" sz="1000" baseline="0" dirty="0" smtClean="0"/>
                        <a:t> CNB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aseline="0" dirty="0" err="1" smtClean="0"/>
                        <a:t>Betere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uitkomst</a:t>
                      </a:r>
                      <a:r>
                        <a:rPr lang="en-US" sz="1000" baseline="0" dirty="0" smtClean="0"/>
                        <a:t> in CNB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baseline="0" dirty="0" smtClean="0"/>
                        <a:t>Image-guided?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/>
                        <a:t>A2</a:t>
                      </a:r>
                    </a:p>
                  </a:txBody>
                  <a:tcPr>
                    <a:solidFill>
                      <a:srgbClr val="FCD5B5"/>
                    </a:solidFill>
                  </a:tcPr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6876256" y="1988840"/>
            <a:ext cx="2016224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pic>
        <p:nvPicPr>
          <p:cNvPr id="5" name="Tijdelijke aanduiding voor inhoud 3" descr="Schermafbeelding 2018-04-02 om 11.00.0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19" r="4658" b="986"/>
          <a:stretch/>
        </p:blipFill>
        <p:spPr>
          <a:xfrm>
            <a:off x="179512" y="148490"/>
            <a:ext cx="4176464" cy="115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23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535689"/>
              </p:ext>
            </p:extLst>
          </p:nvPr>
        </p:nvGraphicFramePr>
        <p:xfrm>
          <a:off x="179510" y="1412776"/>
          <a:ext cx="8712970" cy="424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90"/>
                <a:gridCol w="1208809"/>
                <a:gridCol w="1534494"/>
                <a:gridCol w="1372968"/>
                <a:gridCol w="1776782"/>
                <a:gridCol w="1307747"/>
                <a:gridCol w="720080"/>
              </a:tblGrid>
              <a:tr h="562298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Studie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Populatie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Interventie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Uitkomstmaat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Resultaten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Discussie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Level of evidence</a:t>
                      </a:r>
                      <a:endParaRPr lang="nl-NL" sz="1000" dirty="0"/>
                    </a:p>
                  </a:txBody>
                  <a:tcPr>
                    <a:solidFill>
                      <a:srgbClr val="F79646"/>
                    </a:solidFill>
                  </a:tcPr>
                </a:tc>
              </a:tr>
              <a:tr h="3686174">
                <a:tc>
                  <a:txBody>
                    <a:bodyPr/>
                    <a:lstStyle/>
                    <a:p>
                      <a:r>
                        <a:rPr lang="nl-NL" sz="1000" b="1" dirty="0" smtClean="0"/>
                        <a:t>RCT</a:t>
                      </a:r>
                    </a:p>
                    <a:p>
                      <a:endParaRPr lang="nl-NL" sz="1000" b="1" dirty="0" smtClean="0"/>
                    </a:p>
                    <a:p>
                      <a:r>
                        <a:rPr lang="nl-NL" sz="1000" dirty="0" smtClean="0"/>
                        <a:t>Single-center</a:t>
                      </a:r>
                    </a:p>
                    <a:p>
                      <a:endParaRPr lang="nl-NL" sz="1000" dirty="0" smtClean="0"/>
                    </a:p>
                    <a:p>
                      <a:r>
                        <a:rPr lang="nl-NL" sz="1000" dirty="0" smtClean="0"/>
                        <a:t>2009-2015</a:t>
                      </a:r>
                    </a:p>
                    <a:p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 smtClean="0"/>
                        <a:t>376 </a:t>
                      </a:r>
                      <a:r>
                        <a:rPr lang="nl-NL" sz="1000" u="none" dirty="0" smtClean="0"/>
                        <a:t>patiënten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1:1</a:t>
                      </a:r>
                      <a:r>
                        <a:rPr lang="nl-NL" sz="1000" baseline="0" dirty="0" smtClean="0"/>
                        <a:t> randomisatie</a:t>
                      </a:r>
                    </a:p>
                    <a:p>
                      <a:endParaRPr lang="nl-NL" sz="1000" baseline="0" dirty="0" smtClean="0"/>
                    </a:p>
                    <a:p>
                      <a:r>
                        <a:rPr lang="nl-NL" sz="1000" dirty="0" smtClean="0"/>
                        <a:t>CNB</a:t>
                      </a:r>
                      <a:r>
                        <a:rPr lang="nl-NL" sz="1000" baseline="0" dirty="0" smtClean="0"/>
                        <a:t> (2 passes) versus SEB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nl-NL" sz="1000" baseline="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nl-NL" sz="1000" baseline="0" dirty="0" smtClean="0"/>
                        <a:t>Diagnose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000" baseline="0" dirty="0" smtClean="0"/>
                        <a:t>Lymfoom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000" baseline="0" dirty="0" smtClean="0"/>
                        <a:t>Maligniteit anderszins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000" baseline="0" dirty="0" smtClean="0"/>
                        <a:t>Geen maligniteit of inadequaat </a:t>
                      </a:r>
                      <a:r>
                        <a:rPr lang="nl-NL" sz="1000" baseline="0" dirty="0" smtClean="0">
                          <a:sym typeface="Wingdings"/>
                        </a:rPr>
                        <a:t> FU</a:t>
                      </a:r>
                    </a:p>
                    <a:p>
                      <a:endParaRPr lang="nl-NL" sz="1000" baseline="0" dirty="0" smtClean="0"/>
                    </a:p>
                    <a:p>
                      <a:r>
                        <a:rPr lang="nl-NL" sz="1000" baseline="0" dirty="0" smtClean="0"/>
                        <a:t>Follow-up van onzekere diagnose (24 </a:t>
                      </a:r>
                      <a:r>
                        <a:rPr lang="nl-NL" sz="1000" baseline="0" dirty="0" err="1" smtClean="0"/>
                        <a:t>mnd</a:t>
                      </a:r>
                      <a:r>
                        <a:rPr lang="nl-NL" sz="1000" baseline="0" dirty="0" smtClean="0"/>
                        <a:t>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nl-NL" sz="1000" baseline="0" dirty="0" smtClean="0">
                        <a:sym typeface="Wingding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>
                          <a:solidFill>
                            <a:srgbClr val="000000"/>
                          </a:solidFill>
                        </a:rPr>
                        <a:t>1. </a:t>
                      </a:r>
                    </a:p>
                    <a:p>
                      <a:r>
                        <a:rPr lang="nl-NL" sz="1000" dirty="0" smtClean="0">
                          <a:solidFill>
                            <a:srgbClr val="000000"/>
                          </a:solidFill>
                        </a:rPr>
                        <a:t>Primair: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000" dirty="0" smtClean="0">
                          <a:solidFill>
                            <a:srgbClr val="000000"/>
                          </a:solidFill>
                        </a:rPr>
                        <a:t>Percentage</a:t>
                      </a:r>
                      <a:r>
                        <a:rPr lang="nl-NL" sz="10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nl-NL" sz="1000" dirty="0" smtClean="0">
                          <a:solidFill>
                            <a:srgbClr val="000000"/>
                          </a:solidFill>
                        </a:rPr>
                        <a:t>definitieve diagnoses na CNB</a:t>
                      </a:r>
                      <a:r>
                        <a:rPr lang="nl-NL" sz="1000" baseline="0" dirty="0" smtClean="0">
                          <a:solidFill>
                            <a:srgbClr val="000000"/>
                          </a:solidFill>
                        </a:rPr>
                        <a:t> versus SEB</a:t>
                      </a:r>
                      <a:endParaRPr lang="nl-NL" sz="10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nl-NL" sz="10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nl-NL" sz="1000" dirty="0" smtClean="0">
                          <a:solidFill>
                            <a:srgbClr val="000000"/>
                          </a:solidFill>
                        </a:rPr>
                        <a:t>2.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nl-NL" sz="1000" dirty="0" smtClean="0">
                          <a:solidFill>
                            <a:srgbClr val="000000"/>
                          </a:solidFill>
                        </a:rPr>
                        <a:t>Secundair: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000" dirty="0" smtClean="0">
                          <a:solidFill>
                            <a:srgbClr val="000000"/>
                          </a:solidFill>
                        </a:rPr>
                        <a:t>Time </a:t>
                      </a:r>
                      <a:r>
                        <a:rPr lang="nl-NL" sz="1000" dirty="0" err="1" smtClean="0">
                          <a:solidFill>
                            <a:srgbClr val="000000"/>
                          </a:solidFill>
                        </a:rPr>
                        <a:t>to</a:t>
                      </a:r>
                      <a:r>
                        <a:rPr lang="nl-NL" sz="10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nl-NL" sz="1000" dirty="0" err="1" smtClean="0">
                          <a:solidFill>
                            <a:srgbClr val="000000"/>
                          </a:solidFill>
                        </a:rPr>
                        <a:t>needle</a:t>
                      </a:r>
                      <a:endParaRPr lang="nl-NL" sz="10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000" dirty="0" smtClean="0">
                          <a:solidFill>
                            <a:srgbClr val="000000"/>
                          </a:solidFill>
                        </a:rPr>
                        <a:t>Complicaties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000" dirty="0" smtClean="0">
                          <a:solidFill>
                            <a:srgbClr val="000000"/>
                          </a:solidFill>
                        </a:rPr>
                        <a:t>Kosten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nl-NL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1.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Normale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verdeling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 op baseline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B-</a:t>
                      </a:r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symptomen</a:t>
                      </a:r>
                      <a:endParaRPr lang="en-US" sz="10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Lokalisatie</a:t>
                      </a:r>
                      <a:endParaRPr lang="en-US" sz="10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Defintieve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diagnose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CNB 93%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SEB 80%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Indicatie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 voor re-</a:t>
                      </a:r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biopsie</a:t>
                      </a:r>
                      <a:endParaRPr lang="en-US" sz="10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1% CNB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10% SEB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Diagnose: </a:t>
                      </a:r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maligniteit</a:t>
                      </a:r>
                      <a:endParaRPr lang="en-US" sz="10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2.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Time to needle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CNB 4 </a:t>
                      </a:r>
                      <a:r>
                        <a:rPr lang="en-US" sz="1000" baseline="0" dirty="0" err="1" smtClean="0">
                          <a:solidFill>
                            <a:srgbClr val="000000"/>
                          </a:solidFill>
                        </a:rPr>
                        <a:t>dagen</a:t>
                      </a:r>
                      <a:endParaRPr lang="en-US" sz="1000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SEB 16 </a:t>
                      </a:r>
                      <a:r>
                        <a:rPr lang="en-US" sz="1000" baseline="0" dirty="0" err="1" smtClean="0">
                          <a:solidFill>
                            <a:srgbClr val="000000"/>
                          </a:solidFill>
                        </a:rPr>
                        <a:t>dagen</a:t>
                      </a:r>
                      <a:endParaRPr lang="en-US" sz="1000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Minder </a:t>
                      </a:r>
                      <a:r>
                        <a:rPr lang="en-US" sz="1000" baseline="0" dirty="0" err="1" smtClean="0">
                          <a:solidFill>
                            <a:srgbClr val="000000"/>
                          </a:solidFill>
                        </a:rPr>
                        <a:t>biopsie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rgbClr val="000000"/>
                          </a:solidFill>
                        </a:rPr>
                        <a:t>gerelateerde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rgbClr val="000000"/>
                          </a:solidFill>
                        </a:rPr>
                        <a:t>complicaties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(5x)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baseline="0" dirty="0" err="1" smtClean="0">
                          <a:solidFill>
                            <a:srgbClr val="000000"/>
                          </a:solidFill>
                        </a:rPr>
                        <a:t>Lagere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rgbClr val="000000"/>
                          </a:solidFill>
                        </a:rPr>
                        <a:t>kosten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(24x)</a:t>
                      </a:r>
                      <a:endParaRPr lang="en-US" sz="10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aseline="0" dirty="0" err="1" smtClean="0"/>
                        <a:t>Betere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uitkomst</a:t>
                      </a:r>
                      <a:r>
                        <a:rPr lang="en-US" sz="1000" baseline="0" dirty="0" smtClean="0"/>
                        <a:t> in CNB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baseline="0" dirty="0" smtClean="0"/>
                        <a:t>Image-guided?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/>
                        <a:t>A2</a:t>
                      </a:r>
                    </a:p>
                  </a:txBody>
                  <a:tcPr>
                    <a:solidFill>
                      <a:srgbClr val="FCD5B5"/>
                    </a:solidFill>
                  </a:tcPr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8172400" y="1988840"/>
            <a:ext cx="792088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pic>
        <p:nvPicPr>
          <p:cNvPr id="5" name="Tijdelijke aanduiding voor inhoud 3" descr="Schermafbeelding 2018-04-02 om 11.00.0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19" r="4658" b="986"/>
          <a:stretch/>
        </p:blipFill>
        <p:spPr>
          <a:xfrm>
            <a:off x="179512" y="148490"/>
            <a:ext cx="4176464" cy="115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79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326818"/>
              </p:ext>
            </p:extLst>
          </p:nvPr>
        </p:nvGraphicFramePr>
        <p:xfrm>
          <a:off x="179510" y="1412776"/>
          <a:ext cx="8712970" cy="424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90"/>
                <a:gridCol w="1208809"/>
                <a:gridCol w="1534494"/>
                <a:gridCol w="1372968"/>
                <a:gridCol w="1776782"/>
                <a:gridCol w="1307747"/>
                <a:gridCol w="720080"/>
              </a:tblGrid>
              <a:tr h="562298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Studie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Populatie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Interventie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Uitkomstmaat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Resultaten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Discussie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Level of evidence</a:t>
                      </a:r>
                      <a:endParaRPr lang="nl-NL" sz="1000" dirty="0"/>
                    </a:p>
                  </a:txBody>
                  <a:tcPr>
                    <a:solidFill>
                      <a:srgbClr val="F79646"/>
                    </a:solidFill>
                  </a:tcPr>
                </a:tc>
              </a:tr>
              <a:tr h="3686174">
                <a:tc>
                  <a:txBody>
                    <a:bodyPr/>
                    <a:lstStyle/>
                    <a:p>
                      <a:r>
                        <a:rPr lang="nl-NL" sz="1000" b="1" dirty="0" smtClean="0"/>
                        <a:t>RCT</a:t>
                      </a:r>
                    </a:p>
                    <a:p>
                      <a:endParaRPr lang="nl-NL" sz="1000" b="1" dirty="0" smtClean="0"/>
                    </a:p>
                    <a:p>
                      <a:r>
                        <a:rPr lang="nl-NL" sz="1000" dirty="0" smtClean="0"/>
                        <a:t>Single-center</a:t>
                      </a:r>
                    </a:p>
                    <a:p>
                      <a:endParaRPr lang="nl-NL" sz="1000" dirty="0" smtClean="0"/>
                    </a:p>
                    <a:p>
                      <a:r>
                        <a:rPr lang="nl-NL" sz="1000" dirty="0" smtClean="0"/>
                        <a:t>2009-2015</a:t>
                      </a:r>
                    </a:p>
                    <a:p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 smtClean="0"/>
                        <a:t>376 </a:t>
                      </a:r>
                      <a:r>
                        <a:rPr lang="nl-NL" sz="1000" u="none" dirty="0" smtClean="0"/>
                        <a:t>patiënten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dirty="0" smtClean="0"/>
                    </a:p>
                    <a:p>
                      <a:pPr marL="0" indent="0">
                        <a:buFontTx/>
                        <a:buNone/>
                      </a:pPr>
                      <a:endParaRPr lang="nl-NL" sz="10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1:1</a:t>
                      </a:r>
                      <a:r>
                        <a:rPr lang="nl-NL" sz="1000" baseline="0" dirty="0" smtClean="0"/>
                        <a:t> randomisatie</a:t>
                      </a:r>
                    </a:p>
                    <a:p>
                      <a:endParaRPr lang="nl-NL" sz="1000" baseline="0" dirty="0" smtClean="0"/>
                    </a:p>
                    <a:p>
                      <a:r>
                        <a:rPr lang="nl-NL" sz="1000" dirty="0" smtClean="0"/>
                        <a:t>CNB</a:t>
                      </a:r>
                      <a:r>
                        <a:rPr lang="nl-NL" sz="1000" baseline="0" dirty="0" smtClean="0"/>
                        <a:t> (2 passes) versus SEB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nl-NL" sz="1000" baseline="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nl-NL" sz="1000" baseline="0" dirty="0" smtClean="0"/>
                        <a:t>Diagnose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000" baseline="0" dirty="0" smtClean="0"/>
                        <a:t>Lymfoom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000" baseline="0" dirty="0" smtClean="0"/>
                        <a:t>Maligniteit anderszins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000" baseline="0" dirty="0" smtClean="0"/>
                        <a:t>Geen maligniteit of inadequaat </a:t>
                      </a:r>
                      <a:r>
                        <a:rPr lang="nl-NL" sz="1000" baseline="0" dirty="0" smtClean="0">
                          <a:sym typeface="Wingdings"/>
                        </a:rPr>
                        <a:t> FU</a:t>
                      </a:r>
                    </a:p>
                    <a:p>
                      <a:endParaRPr lang="nl-NL" sz="1000" baseline="0" dirty="0" smtClean="0"/>
                    </a:p>
                    <a:p>
                      <a:r>
                        <a:rPr lang="nl-NL" sz="1000" baseline="0" dirty="0" smtClean="0"/>
                        <a:t>Follow-up van onzekere diagnose (24 </a:t>
                      </a:r>
                      <a:r>
                        <a:rPr lang="nl-NL" sz="1000" baseline="0" dirty="0" err="1" smtClean="0"/>
                        <a:t>mnd</a:t>
                      </a:r>
                      <a:r>
                        <a:rPr lang="nl-NL" sz="1000" baseline="0" dirty="0" smtClean="0"/>
                        <a:t>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nl-NL" sz="1000" baseline="0" dirty="0" smtClean="0">
                        <a:sym typeface="Wingding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>
                          <a:solidFill>
                            <a:srgbClr val="000000"/>
                          </a:solidFill>
                        </a:rPr>
                        <a:t>1. </a:t>
                      </a:r>
                    </a:p>
                    <a:p>
                      <a:r>
                        <a:rPr lang="nl-NL" sz="1000" dirty="0" smtClean="0">
                          <a:solidFill>
                            <a:srgbClr val="000000"/>
                          </a:solidFill>
                        </a:rPr>
                        <a:t>Primair: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000" dirty="0" smtClean="0">
                          <a:solidFill>
                            <a:srgbClr val="000000"/>
                          </a:solidFill>
                        </a:rPr>
                        <a:t>Percentage</a:t>
                      </a:r>
                      <a:r>
                        <a:rPr lang="nl-NL" sz="10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nl-NL" sz="1000" dirty="0" smtClean="0">
                          <a:solidFill>
                            <a:srgbClr val="000000"/>
                          </a:solidFill>
                        </a:rPr>
                        <a:t>definitieve diagnoses na CNB</a:t>
                      </a:r>
                      <a:r>
                        <a:rPr lang="nl-NL" sz="1000" baseline="0" dirty="0" smtClean="0">
                          <a:solidFill>
                            <a:srgbClr val="000000"/>
                          </a:solidFill>
                        </a:rPr>
                        <a:t> versus SEB</a:t>
                      </a:r>
                      <a:endParaRPr lang="nl-NL" sz="10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nl-NL" sz="10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nl-NL" sz="1000" dirty="0" smtClean="0">
                          <a:solidFill>
                            <a:srgbClr val="000000"/>
                          </a:solidFill>
                        </a:rPr>
                        <a:t>2.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nl-NL" sz="1000" dirty="0" smtClean="0">
                          <a:solidFill>
                            <a:srgbClr val="000000"/>
                          </a:solidFill>
                        </a:rPr>
                        <a:t>Secundair: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000" dirty="0" smtClean="0">
                          <a:solidFill>
                            <a:srgbClr val="000000"/>
                          </a:solidFill>
                        </a:rPr>
                        <a:t>Time </a:t>
                      </a:r>
                      <a:r>
                        <a:rPr lang="nl-NL" sz="1000" dirty="0" err="1" smtClean="0">
                          <a:solidFill>
                            <a:srgbClr val="000000"/>
                          </a:solidFill>
                        </a:rPr>
                        <a:t>to</a:t>
                      </a:r>
                      <a:r>
                        <a:rPr lang="nl-NL" sz="10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nl-NL" sz="1000" dirty="0" err="1" smtClean="0">
                          <a:solidFill>
                            <a:srgbClr val="000000"/>
                          </a:solidFill>
                        </a:rPr>
                        <a:t>needle</a:t>
                      </a:r>
                      <a:endParaRPr lang="nl-NL" sz="10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000" dirty="0" smtClean="0">
                          <a:solidFill>
                            <a:srgbClr val="000000"/>
                          </a:solidFill>
                        </a:rPr>
                        <a:t>Complicaties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000" dirty="0" smtClean="0">
                          <a:solidFill>
                            <a:srgbClr val="000000"/>
                          </a:solidFill>
                        </a:rPr>
                        <a:t>Kosten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nl-NL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1.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Normale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verdeling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 op baseline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B-</a:t>
                      </a:r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symptomen</a:t>
                      </a:r>
                      <a:endParaRPr lang="en-US" sz="10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Lokalisatie</a:t>
                      </a:r>
                      <a:endParaRPr lang="en-US" sz="10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Defintieve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diagnose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CNB 93%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SEB 80%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Indicatie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 voor re-</a:t>
                      </a:r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biopsie</a:t>
                      </a:r>
                      <a:endParaRPr lang="en-US" sz="10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1% CNB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10% SEB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Diagnose: </a:t>
                      </a:r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maligniteit</a:t>
                      </a:r>
                      <a:endParaRPr lang="en-US" sz="10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2.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Time to needle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CNB 4 </a:t>
                      </a:r>
                      <a:r>
                        <a:rPr lang="en-US" sz="1000" baseline="0" dirty="0" err="1" smtClean="0">
                          <a:solidFill>
                            <a:srgbClr val="000000"/>
                          </a:solidFill>
                        </a:rPr>
                        <a:t>dagen</a:t>
                      </a:r>
                      <a:endParaRPr lang="en-US" sz="1000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SEB 16 </a:t>
                      </a:r>
                      <a:r>
                        <a:rPr lang="en-US" sz="1000" baseline="0" dirty="0" err="1" smtClean="0">
                          <a:solidFill>
                            <a:srgbClr val="000000"/>
                          </a:solidFill>
                        </a:rPr>
                        <a:t>dagen</a:t>
                      </a:r>
                      <a:endParaRPr lang="en-US" sz="1000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Minder </a:t>
                      </a:r>
                      <a:r>
                        <a:rPr lang="en-US" sz="1000" baseline="0" dirty="0" err="1" smtClean="0">
                          <a:solidFill>
                            <a:srgbClr val="000000"/>
                          </a:solidFill>
                        </a:rPr>
                        <a:t>biopsie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rgbClr val="000000"/>
                          </a:solidFill>
                        </a:rPr>
                        <a:t>gerelateerde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rgbClr val="000000"/>
                          </a:solidFill>
                        </a:rPr>
                        <a:t>complicaties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(5x)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baseline="0" dirty="0" err="1" smtClean="0">
                          <a:solidFill>
                            <a:srgbClr val="000000"/>
                          </a:solidFill>
                        </a:rPr>
                        <a:t>Lagere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rgbClr val="000000"/>
                          </a:solidFill>
                        </a:rPr>
                        <a:t>kosten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(24x)</a:t>
                      </a:r>
                      <a:endParaRPr lang="en-US" sz="10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aseline="0" dirty="0" err="1" smtClean="0"/>
                        <a:t>Betere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uitkomst</a:t>
                      </a:r>
                      <a:r>
                        <a:rPr lang="en-US" sz="1000" baseline="0" dirty="0" smtClean="0"/>
                        <a:t> in CNB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baseline="0" dirty="0" smtClean="0"/>
                        <a:t>Image-guided?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/>
                        <a:t>A2</a:t>
                      </a:r>
                    </a:p>
                  </a:txBody>
                  <a:tcPr>
                    <a:solidFill>
                      <a:srgbClr val="FCD5B5"/>
                    </a:solidFill>
                  </a:tcPr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3" descr="Schermafbeelding 2018-04-02 om 11.00.0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19" r="4658" b="986"/>
          <a:stretch/>
        </p:blipFill>
        <p:spPr>
          <a:xfrm>
            <a:off x="179512" y="148490"/>
            <a:ext cx="4176464" cy="115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29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40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26" b="44302" l="7402" r="55591">
                        <a14:foregroundMark x1="20688" y1="32616" x2="20688" y2="32616"/>
                        <a14:foregroundMark x1="21548" y1="28430" x2="21548" y2="28430"/>
                        <a14:foregroundMark x1="19828" y1="23081" x2="19828" y2="23081"/>
                        <a14:foregroundMark x1="19398" y1="27326" x2="19398" y2="27326"/>
                        <a14:foregroundMark x1="12177" y1="11395" x2="12177" y2="11395"/>
                        <a14:foregroundMark x1="21978" y1="11628" x2="21978" y2="11628"/>
                        <a14:foregroundMark x1="7424" y1="15581" x2="7424" y2="15581"/>
                        <a14:foregroundMark x1="47963" y1="25116" x2="47963" y2="25116"/>
                        <a14:foregroundMark x1="46243" y1="21337" x2="46243" y2="21337"/>
                        <a14:foregroundMark x1="44522" y1="22907" x2="44522" y2="22907"/>
                        <a14:foregroundMark x1="45994" y1="19593" x2="45994" y2="19593"/>
                        <a14:foregroundMark x1="50973" y1="14942" x2="50973" y2="14942"/>
                        <a14:foregroundMark x1="53916" y1="15581" x2="53916" y2="15581"/>
                        <a14:foregroundMark x1="54504" y1="22442" x2="54504" y2="22442"/>
                        <a14:foregroundMark x1="54165" y1="19128" x2="54165" y2="19128"/>
                        <a14:foregroundMark x1="55025" y1="19128" x2="55025" y2="19128"/>
                      </a14:backgroundRemoval>
                    </a14:imgEffect>
                  </a14:imgLayer>
                </a14:imgProps>
              </a:ext>
            </a:extLst>
          </a:blip>
          <a:srcRect l="11853" t="10437" r="68395" b="55740"/>
          <a:stretch/>
        </p:blipFill>
        <p:spPr>
          <a:xfrm>
            <a:off x="467544" y="2181153"/>
            <a:ext cx="3456384" cy="2304159"/>
          </a:xfrm>
        </p:spPr>
      </p:pic>
      <p:pic>
        <p:nvPicPr>
          <p:cNvPr id="5" name="Tijdelijke aanduiding voor inhoud 3"/>
          <p:cNvPicPr>
            <a:picLocks noChangeAspect="1"/>
          </p:cNvPicPr>
          <p:nvPr/>
        </p:nvPicPr>
        <p:blipFill rotWithShape="1">
          <a:blip r:embed="rId3">
            <a:alphaModFix amt="40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26" b="44302" l="7402" r="55591">
                        <a14:foregroundMark x1="20688" y1="32616" x2="20688" y2="32616"/>
                        <a14:foregroundMark x1="21548" y1="28430" x2="21548" y2="28430"/>
                        <a14:foregroundMark x1="19828" y1="23081" x2="19828" y2="23081"/>
                        <a14:foregroundMark x1="19398" y1="27326" x2="19398" y2="27326"/>
                        <a14:foregroundMark x1="12177" y1="11395" x2="12177" y2="11395"/>
                        <a14:foregroundMark x1="21978" y1="11628" x2="21978" y2="11628"/>
                        <a14:foregroundMark x1="7424" y1="15581" x2="7424" y2="15581"/>
                        <a14:foregroundMark x1="47963" y1="25116" x2="47963" y2="25116"/>
                        <a14:foregroundMark x1="46243" y1="21337" x2="46243" y2="21337"/>
                        <a14:foregroundMark x1="44522" y1="22907" x2="44522" y2="22907"/>
                        <a14:foregroundMark x1="45994" y1="19593" x2="45994" y2="19593"/>
                        <a14:foregroundMark x1="50973" y1="14942" x2="50973" y2="14942"/>
                        <a14:foregroundMark x1="53916" y1="15581" x2="53916" y2="15581"/>
                        <a14:foregroundMark x1="54504" y1="22442" x2="54504" y2="22442"/>
                        <a14:foregroundMark x1="54165" y1="19128" x2="54165" y2="19128"/>
                        <a14:foregroundMark x1="55025" y1="19128" x2="55025" y2="19128"/>
                      </a14:backgroundRemoval>
                    </a14:imgEffect>
                  </a14:imgLayer>
                </a14:imgProps>
              </a:ext>
            </a:extLst>
          </a:blip>
          <a:srcRect l="42270" t="10437" r="44339" b="55740"/>
          <a:stretch/>
        </p:blipFill>
        <p:spPr>
          <a:xfrm>
            <a:off x="3419872" y="1363740"/>
            <a:ext cx="5444512" cy="5353821"/>
          </a:xfrm>
          <a:prstGeom prst="rect">
            <a:avLst/>
          </a:prstGeom>
        </p:spPr>
      </p:pic>
      <p:grpSp>
        <p:nvGrpSpPr>
          <p:cNvPr id="12" name="Groeperen 11"/>
          <p:cNvGrpSpPr/>
          <p:nvPr/>
        </p:nvGrpSpPr>
        <p:grpSpPr>
          <a:xfrm>
            <a:off x="4644008" y="4725144"/>
            <a:ext cx="3096344" cy="1697477"/>
            <a:chOff x="5868144" y="4732052"/>
            <a:chExt cx="3096344" cy="1697477"/>
          </a:xfrm>
        </p:grpSpPr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746" b="89831" l="1878" r="62089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40152" y="4732052"/>
              <a:ext cx="2160240" cy="598376"/>
            </a:xfrm>
            <a:prstGeom prst="rect">
              <a:avLst/>
            </a:prstGeom>
          </p:spPr>
        </p:pic>
        <p:sp>
          <p:nvSpPr>
            <p:cNvPr id="9" name="Rechthoek 8"/>
            <p:cNvSpPr/>
            <p:nvPr/>
          </p:nvSpPr>
          <p:spPr>
            <a:xfrm>
              <a:off x="5868144" y="5229200"/>
              <a:ext cx="309634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dirty="0" smtClean="0"/>
                <a:t>“</a:t>
              </a:r>
              <a:r>
                <a:rPr lang="nl-NL" dirty="0" err="1" smtClean="0"/>
                <a:t>Histological</a:t>
              </a:r>
              <a:r>
                <a:rPr lang="nl-NL" dirty="0" smtClean="0"/>
                <a:t> </a:t>
              </a:r>
              <a:r>
                <a:rPr lang="nl-NL" dirty="0" err="1"/>
                <a:t>confirmation</a:t>
              </a:r>
              <a:r>
                <a:rPr lang="nl-NL" dirty="0"/>
                <a:t> </a:t>
              </a:r>
              <a:r>
                <a:rPr lang="nl-NL" dirty="0" err="1"/>
                <a:t>by</a:t>
              </a:r>
              <a:r>
                <a:rPr lang="nl-NL" dirty="0"/>
                <a:t> </a:t>
              </a:r>
              <a:r>
                <a:rPr lang="nl-NL" dirty="0" err="1"/>
                <a:t>excision</a:t>
              </a:r>
              <a:r>
                <a:rPr lang="nl-NL" dirty="0"/>
                <a:t> </a:t>
              </a:r>
              <a:r>
                <a:rPr lang="nl-NL" dirty="0" err="1"/>
                <a:t>biopsy</a:t>
              </a:r>
              <a:r>
                <a:rPr lang="nl-NL" dirty="0"/>
                <a:t> is </a:t>
              </a:r>
              <a:r>
                <a:rPr lang="nl-NL" dirty="0" err="1" smtClean="0"/>
                <a:t>mandatory</a:t>
              </a:r>
              <a:r>
                <a:rPr lang="nl-NL" dirty="0" smtClean="0"/>
                <a:t>”</a:t>
              </a:r>
            </a:p>
            <a:p>
              <a:pPr algn="ctr"/>
              <a:r>
                <a:rPr lang="nl-NL" b="1" dirty="0" err="1" smtClean="0"/>
                <a:t>LoE</a:t>
              </a:r>
              <a:r>
                <a:rPr lang="nl-NL" b="1" dirty="0" smtClean="0"/>
                <a:t> V – </a:t>
              </a:r>
              <a:r>
                <a:rPr lang="nl-NL" b="1" dirty="0" err="1" smtClean="0"/>
                <a:t>GoR</a:t>
              </a:r>
              <a:r>
                <a:rPr lang="nl-NL" b="1" dirty="0" smtClean="0"/>
                <a:t> A </a:t>
              </a:r>
            </a:p>
            <a:p>
              <a:pPr algn="ctr"/>
              <a:r>
                <a:rPr lang="nl-NL" b="1" dirty="0" smtClean="0"/>
                <a:t>Consensus 100%</a:t>
              </a:r>
              <a:endParaRPr lang="nl-NL" b="1" dirty="0"/>
            </a:p>
          </p:txBody>
        </p:sp>
      </p:grpSp>
      <p:grpSp>
        <p:nvGrpSpPr>
          <p:cNvPr id="13" name="Groeperen 12"/>
          <p:cNvGrpSpPr/>
          <p:nvPr/>
        </p:nvGrpSpPr>
        <p:grpSpPr>
          <a:xfrm>
            <a:off x="1547664" y="1052736"/>
            <a:ext cx="4572000" cy="1665335"/>
            <a:chOff x="2267744" y="1196752"/>
            <a:chExt cx="4572000" cy="1665335"/>
          </a:xfrm>
        </p:grpSpPr>
        <p:sp>
          <p:nvSpPr>
            <p:cNvPr id="10" name="Rechthoek 9"/>
            <p:cNvSpPr/>
            <p:nvPr/>
          </p:nvSpPr>
          <p:spPr>
            <a:xfrm>
              <a:off x="2267744" y="1196752"/>
              <a:ext cx="4572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nl-NL" dirty="0" smtClean="0"/>
                <a:t>“</a:t>
              </a:r>
              <a:r>
                <a:rPr lang="nl-NL" dirty="0" err="1" smtClean="0"/>
                <a:t>Core</a:t>
              </a:r>
              <a:r>
                <a:rPr lang="nl-NL" dirty="0" smtClean="0"/>
                <a:t> </a:t>
              </a:r>
              <a:r>
                <a:rPr lang="nl-NL" dirty="0" err="1"/>
                <a:t>needle</a:t>
              </a:r>
              <a:r>
                <a:rPr lang="nl-NL" dirty="0"/>
                <a:t> </a:t>
              </a:r>
              <a:r>
                <a:rPr lang="nl-NL" dirty="0" smtClean="0"/>
                <a:t>biopsies </a:t>
              </a:r>
              <a:r>
                <a:rPr lang="nl-NL" dirty="0" err="1" smtClean="0"/>
                <a:t>frequently</a:t>
              </a:r>
              <a:r>
                <a:rPr lang="nl-NL" dirty="0" smtClean="0"/>
                <a:t> </a:t>
              </a:r>
              <a:r>
                <a:rPr lang="nl-NL" dirty="0" err="1"/>
                <a:t>yield</a:t>
              </a:r>
              <a:r>
                <a:rPr lang="nl-NL" dirty="0"/>
                <a:t> small </a:t>
              </a:r>
              <a:r>
                <a:rPr lang="nl-NL" dirty="0" err="1"/>
                <a:t>and</a:t>
              </a:r>
              <a:r>
                <a:rPr lang="nl-NL" dirty="0"/>
                <a:t> </a:t>
              </a:r>
              <a:r>
                <a:rPr lang="nl-NL" dirty="0" err="1"/>
                <a:t>insufﬁcient</a:t>
              </a:r>
              <a:r>
                <a:rPr lang="nl-NL" dirty="0"/>
                <a:t> </a:t>
              </a:r>
              <a:r>
                <a:rPr lang="nl-NL" dirty="0" smtClean="0"/>
                <a:t>samples” </a:t>
              </a:r>
            </a:p>
            <a:p>
              <a:pPr algn="ctr"/>
              <a:r>
                <a:rPr lang="nl-NL" b="1" dirty="0" err="1" smtClean="0"/>
                <a:t>LoE</a:t>
              </a:r>
              <a:r>
                <a:rPr lang="nl-NL" b="1" dirty="0" smtClean="0"/>
                <a:t> I – </a:t>
              </a:r>
              <a:r>
                <a:rPr lang="nl-NL" b="1" dirty="0" err="1" smtClean="0"/>
                <a:t>GoR</a:t>
              </a:r>
              <a:r>
                <a:rPr lang="nl-NL" b="1" dirty="0" smtClean="0"/>
                <a:t> A</a:t>
              </a:r>
              <a:endParaRPr lang="nl-NL" b="1" dirty="0"/>
            </a:p>
          </p:txBody>
        </p:sp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55976" y="2276872"/>
              <a:ext cx="1980728" cy="585215"/>
            </a:xfrm>
            <a:prstGeom prst="rect">
              <a:avLst/>
            </a:prstGeom>
          </p:spPr>
        </p:pic>
      </p:grpSp>
      <p:grpSp>
        <p:nvGrpSpPr>
          <p:cNvPr id="17" name="Groeperen 16"/>
          <p:cNvGrpSpPr/>
          <p:nvPr/>
        </p:nvGrpSpPr>
        <p:grpSpPr>
          <a:xfrm>
            <a:off x="611560" y="3861048"/>
            <a:ext cx="2698822" cy="1610311"/>
            <a:chOff x="611560" y="3966155"/>
            <a:chExt cx="2698822" cy="1610311"/>
          </a:xfrm>
        </p:grpSpPr>
        <p:pic>
          <p:nvPicPr>
            <p:cNvPr id="15" name="Afbeelding 14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3070" b="87018" l="0" r="39292">
                          <a14:foregroundMark x1="15165" y1="75351" x2="15165" y2="75351"/>
                        </a14:backgroundRemoval>
                      </a14:imgEffect>
                    </a14:imgLayer>
                  </a14:imgProps>
                </a:ext>
              </a:extLst>
            </a:blip>
            <a:srcRect t="46621" r="59811" b="24728"/>
            <a:stretch/>
          </p:blipFill>
          <p:spPr>
            <a:xfrm>
              <a:off x="611560" y="3966155"/>
              <a:ext cx="1631032" cy="609163"/>
            </a:xfrm>
            <a:prstGeom prst="rect">
              <a:avLst/>
            </a:prstGeom>
          </p:spPr>
        </p:pic>
        <p:sp>
          <p:nvSpPr>
            <p:cNvPr id="16" name="Rechthoek 15"/>
            <p:cNvSpPr/>
            <p:nvPr/>
          </p:nvSpPr>
          <p:spPr>
            <a:xfrm>
              <a:off x="755576" y="4653136"/>
              <a:ext cx="255480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dirty="0" smtClean="0"/>
                <a:t>“</a:t>
              </a:r>
              <a:r>
                <a:rPr lang="nl-NL" dirty="0" err="1" smtClean="0"/>
                <a:t>Perform</a:t>
              </a:r>
              <a:r>
                <a:rPr lang="nl-NL" dirty="0" smtClean="0"/>
                <a:t> </a:t>
              </a:r>
              <a:r>
                <a:rPr lang="nl-NL" dirty="0" err="1" smtClean="0"/>
                <a:t>an</a:t>
              </a:r>
              <a:r>
                <a:rPr lang="nl-NL" dirty="0" smtClean="0"/>
                <a:t> </a:t>
              </a:r>
              <a:r>
                <a:rPr lang="nl-NL" dirty="0" err="1" smtClean="0"/>
                <a:t>excisional</a:t>
              </a:r>
              <a:r>
                <a:rPr lang="nl-NL" dirty="0" smtClean="0"/>
                <a:t> </a:t>
              </a:r>
              <a:r>
                <a:rPr lang="nl-NL" dirty="0" err="1" smtClean="0"/>
                <a:t>biopsy</a:t>
              </a:r>
              <a:r>
                <a:rPr lang="nl-NL" dirty="0" smtClean="0"/>
                <a:t>”</a:t>
              </a:r>
            </a:p>
            <a:p>
              <a:pPr algn="ctr"/>
              <a:r>
                <a:rPr lang="nl-NL" b="1" dirty="0" err="1"/>
                <a:t>LoE</a:t>
              </a:r>
              <a:r>
                <a:rPr lang="nl-NL" b="1" dirty="0"/>
                <a:t> I – </a:t>
              </a:r>
              <a:r>
                <a:rPr lang="nl-NL" b="1" dirty="0" err="1"/>
                <a:t>GoR</a:t>
              </a:r>
              <a:r>
                <a:rPr lang="nl-NL" b="1" dirty="0"/>
                <a:t> </a:t>
              </a:r>
              <a:r>
                <a:rPr lang="nl-NL" b="1" dirty="0" smtClean="0"/>
                <a:t>A</a:t>
              </a:r>
              <a:endParaRPr lang="nl-NL" b="1" dirty="0"/>
            </a:p>
          </p:txBody>
        </p:sp>
      </p:grpSp>
      <p:grpSp>
        <p:nvGrpSpPr>
          <p:cNvPr id="24" name="Groeperen 23"/>
          <p:cNvGrpSpPr/>
          <p:nvPr/>
        </p:nvGrpSpPr>
        <p:grpSpPr>
          <a:xfrm>
            <a:off x="5508104" y="2420888"/>
            <a:ext cx="3456384" cy="2160240"/>
            <a:chOff x="5508104" y="2420888"/>
            <a:chExt cx="3456384" cy="2160240"/>
          </a:xfrm>
        </p:grpSpPr>
        <p:pic>
          <p:nvPicPr>
            <p:cNvPr id="18" name="Afbeelding 17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556" b="96667" l="2667" r="98889">
                          <a14:foregroundMark x1="21556" y1="17778" x2="21556" y2="17778"/>
                          <a14:foregroundMark x1="34222" y1="31333" x2="34222" y2="31333"/>
                          <a14:foregroundMark x1="37778" y1="34667" x2="37778" y2="34667"/>
                          <a14:foregroundMark x1="43111" y1="40000" x2="43111" y2="40000"/>
                          <a14:foregroundMark x1="43778" y1="33333" x2="43778" y2="33333"/>
                          <a14:foregroundMark x1="45111" y1="25778" x2="45111" y2="25778"/>
                          <a14:foregroundMark x1="55778" y1="30000" x2="55778" y2="30000"/>
                          <a14:foregroundMark x1="61333" y1="22444" x2="61333" y2="22444"/>
                          <a14:foregroundMark x1="67333" y1="17778" x2="67333" y2="17778"/>
                          <a14:foregroundMark x1="70000" y1="13778" x2="70000" y2="13778"/>
                          <a14:foregroundMark x1="55111" y1="17778" x2="55111" y2="17778"/>
                          <a14:foregroundMark x1="51778" y1="11778" x2="51778" y2="11778"/>
                          <a14:foregroundMark x1="68000" y1="35333" x2="68000" y2="35333"/>
                          <a14:foregroundMark x1="78667" y1="38000" x2="78667" y2="38000"/>
                          <a14:foregroundMark x1="86889" y1="35333" x2="86889" y2="35333"/>
                          <a14:foregroundMark x1="74667" y1="25778" x2="74667" y2="25778"/>
                          <a14:foregroundMark x1="78000" y1="56222" x2="78000" y2="56222"/>
                          <a14:foregroundMark x1="87556" y1="52222" x2="87556" y2="52222"/>
                          <a14:foregroundMark x1="87556" y1="60222" x2="87556" y2="60222"/>
                          <a14:foregroundMark x1="68000" y1="60222" x2="68000" y2="60222"/>
                          <a14:foregroundMark x1="60667" y1="70222" x2="60667" y2="70222"/>
                          <a14:foregroundMark x1="52444" y1="62222" x2="52444" y2="62222"/>
                          <a14:foregroundMark x1="60667" y1="79111" x2="60667" y2="79111"/>
                          <a14:foregroundMark x1="69333" y1="79111" x2="69333" y2="79111"/>
                          <a14:foregroundMark x1="66000" y1="74444" x2="66000" y2="74444"/>
                          <a14:foregroundMark x1="34222" y1="70889" x2="34222" y2="70889"/>
                          <a14:foregroundMark x1="37778" y1="62222" x2="37778" y2="62222"/>
                          <a14:foregroundMark x1="29556" y1="73556" x2="29556" y2="73556"/>
                          <a14:foregroundMark x1="12667" y1="68222" x2="12667" y2="68222"/>
                          <a14:foregroundMark x1="18222" y1="61556" x2="18222" y2="61556"/>
                          <a14:foregroundMark x1="22222" y1="55556" x2="22222" y2="55556"/>
                          <a14:foregroundMark x1="25556" y1="51333" x2="25556" y2="51333"/>
                          <a14:foregroundMark x1="37778" y1="48000" x2="37778" y2="48000"/>
                          <a14:foregroundMark x1="17556" y1="40667" x2="17556" y2="40667"/>
                          <a14:foregroundMark x1="21556" y1="44667" x2="21556" y2="44667"/>
                          <a14:foregroundMark x1="27778" y1="24667" x2="27778" y2="24667"/>
                          <a14:backgroundMark x1="61333" y1="27778" x2="61333" y2="2777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508104" y="3140968"/>
              <a:ext cx="1440160" cy="1440160"/>
            </a:xfrm>
            <a:prstGeom prst="rect">
              <a:avLst/>
            </a:prstGeom>
          </p:spPr>
        </p:pic>
        <p:sp>
          <p:nvSpPr>
            <p:cNvPr id="23" name="Rechthoek 22"/>
            <p:cNvSpPr/>
            <p:nvPr/>
          </p:nvSpPr>
          <p:spPr>
            <a:xfrm>
              <a:off x="5868144" y="2420888"/>
              <a:ext cx="309634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dirty="0" smtClean="0"/>
                <a:t>“</a:t>
              </a:r>
              <a:r>
                <a:rPr lang="nl-NL" dirty="0" err="1" smtClean="0"/>
                <a:t>Core</a:t>
              </a:r>
              <a:r>
                <a:rPr lang="nl-NL" dirty="0" err="1"/>
                <a:t>-needle</a:t>
              </a:r>
              <a:r>
                <a:rPr lang="nl-NL" dirty="0"/>
                <a:t> </a:t>
              </a:r>
              <a:r>
                <a:rPr lang="nl-NL" dirty="0" err="1"/>
                <a:t>biopsy</a:t>
              </a:r>
              <a:r>
                <a:rPr lang="nl-NL" dirty="0"/>
                <a:t> </a:t>
              </a:r>
              <a:r>
                <a:rPr lang="nl-NL" dirty="0" err="1"/>
                <a:t>can</a:t>
              </a:r>
              <a:r>
                <a:rPr lang="nl-NL" dirty="0"/>
                <a:t> </a:t>
              </a:r>
              <a:r>
                <a:rPr lang="nl-NL" dirty="0" err="1"/>
                <a:t>be</a:t>
              </a:r>
              <a:r>
                <a:rPr lang="nl-NL" dirty="0"/>
                <a:t> </a:t>
              </a:r>
              <a:r>
                <a:rPr lang="nl-NL" dirty="0" err="1"/>
                <a:t>considered</a:t>
              </a:r>
              <a:r>
                <a:rPr lang="nl-NL" dirty="0"/>
                <a:t> </a:t>
              </a:r>
              <a:r>
                <a:rPr lang="nl-NL" dirty="0" err="1" smtClean="0"/>
                <a:t>when</a:t>
              </a:r>
              <a:r>
                <a:rPr lang="nl-NL" dirty="0" smtClean="0"/>
                <a:t> </a:t>
              </a:r>
              <a:r>
                <a:rPr lang="nl-NL" dirty="0" err="1"/>
                <a:t>excisional</a:t>
              </a:r>
              <a:r>
                <a:rPr lang="nl-NL" dirty="0"/>
                <a:t> </a:t>
              </a:r>
              <a:r>
                <a:rPr lang="nl-NL" dirty="0" err="1"/>
                <a:t>biopsy</a:t>
              </a:r>
              <a:r>
                <a:rPr lang="nl-NL" dirty="0"/>
                <a:t> is </a:t>
              </a:r>
              <a:r>
                <a:rPr lang="nl-NL" dirty="0" err="1"/>
                <a:t>not</a:t>
              </a:r>
              <a:r>
                <a:rPr lang="nl-NL" dirty="0"/>
                <a:t> </a:t>
              </a:r>
              <a:r>
                <a:rPr lang="nl-NL" dirty="0" err="1" smtClean="0"/>
                <a:t>possible</a:t>
              </a:r>
              <a:r>
                <a:rPr lang="nl-NL" dirty="0" smtClean="0"/>
                <a:t>”</a:t>
              </a:r>
              <a:endParaRPr lang="nl-NL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87198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Original </a:t>
            </a:r>
            <a:r>
              <a:rPr lang="nl-NL" dirty="0" err="1" smtClean="0"/>
              <a:t>publications</a:t>
            </a:r>
            <a:endParaRPr lang="nl-NL" dirty="0"/>
          </a:p>
        </p:txBody>
      </p:sp>
      <p:graphicFrame>
        <p:nvGraphicFramePr>
          <p:cNvPr id="9" name="Tijdelijke aanduiding voor inhoud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007051"/>
              </p:ext>
            </p:extLst>
          </p:nvPr>
        </p:nvGraphicFramePr>
        <p:xfrm>
          <a:off x="467544" y="1988840"/>
          <a:ext cx="8280920" cy="372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/>
                <a:gridCol w="1224136"/>
                <a:gridCol w="936104"/>
                <a:gridCol w="792088"/>
                <a:gridCol w="1008112"/>
                <a:gridCol w="1152128"/>
                <a:gridCol w="1728192"/>
                <a:gridCol w="1152128"/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#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Trial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Design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err="1" smtClean="0"/>
                        <a:t>Population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err="1" smtClean="0"/>
                        <a:t>Location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err="1" smtClean="0"/>
                        <a:t>Intervention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err="1" smtClean="0"/>
                        <a:t>Key</a:t>
                      </a:r>
                      <a:r>
                        <a:rPr lang="nl-NL" sz="1000" dirty="0" smtClean="0"/>
                        <a:t> </a:t>
                      </a:r>
                      <a:r>
                        <a:rPr lang="nl-NL" sz="1000" dirty="0" err="1" smtClean="0"/>
                        <a:t>result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err="1" smtClean="0"/>
                        <a:t>Study</a:t>
                      </a:r>
                      <a:r>
                        <a:rPr lang="nl-NL" sz="1000" dirty="0" smtClean="0"/>
                        <a:t> </a:t>
                      </a:r>
                      <a:r>
                        <a:rPr lang="nl-NL" sz="1000" dirty="0" err="1" smtClean="0"/>
                        <a:t>weakness</a:t>
                      </a:r>
                      <a:endParaRPr lang="nl-NL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1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err="1" smtClean="0"/>
                        <a:t>Gupta</a:t>
                      </a:r>
                      <a:r>
                        <a:rPr lang="nl-NL" sz="1000" dirty="0" smtClean="0"/>
                        <a:t> et al. </a:t>
                      </a:r>
                    </a:p>
                    <a:p>
                      <a:r>
                        <a:rPr lang="nl-NL" sz="1000" dirty="0" smtClean="0"/>
                        <a:t>2003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err="1" smtClean="0"/>
                        <a:t>Retrospective</a:t>
                      </a:r>
                      <a:endParaRPr lang="nl-NL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 smtClean="0"/>
                        <a:t>1986-2002</a:t>
                      </a:r>
                    </a:p>
                    <a:p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218 </a:t>
                      </a:r>
                      <a:r>
                        <a:rPr lang="nl-NL" sz="1000" dirty="0" err="1" smtClean="0"/>
                        <a:t>nodes</a:t>
                      </a:r>
                      <a:r>
                        <a:rPr lang="nl-NL" sz="1000" dirty="0" smtClean="0"/>
                        <a:t> 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 err="1" smtClean="0"/>
                        <a:t>Supraclav</a:t>
                      </a:r>
                      <a:r>
                        <a:rPr lang="nl-NL" sz="1000" baseline="0" dirty="0" err="1" smtClean="0"/>
                        <a:t>icular</a:t>
                      </a:r>
                      <a:endParaRPr lang="nl-NL" sz="1000" dirty="0" smtClean="0"/>
                    </a:p>
                    <a:p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FNA</a:t>
                      </a:r>
                      <a:r>
                        <a:rPr lang="nl-NL" sz="1000" baseline="0" dirty="0" smtClean="0"/>
                        <a:t> </a:t>
                      </a:r>
                      <a:r>
                        <a:rPr lang="nl-NL" sz="1000" baseline="0" dirty="0" err="1" smtClean="0"/>
                        <a:t>and</a:t>
                      </a:r>
                      <a:r>
                        <a:rPr lang="nl-NL" sz="1000" baseline="0" dirty="0" smtClean="0"/>
                        <a:t> </a:t>
                      </a:r>
                      <a:r>
                        <a:rPr lang="nl-NL" sz="1000" baseline="0" dirty="0" err="1" smtClean="0"/>
                        <a:t>followup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/>
                        <a:t>Sensitivity 92.7%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/>
                        <a:t>Specificity 98.5%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/>
                        <a:t>PPV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97.3%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/>
                        <a:t>NPV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94.8%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/>
                        <a:t>Little</a:t>
                      </a:r>
                      <a:r>
                        <a:rPr lang="en-US" sz="1000" baseline="0" dirty="0" smtClean="0"/>
                        <a:t> detailed data</a:t>
                      </a:r>
                      <a:endParaRPr lang="en-US" sz="1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2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err="1" smtClean="0"/>
                        <a:t>Gupta</a:t>
                      </a:r>
                      <a:r>
                        <a:rPr lang="nl-NL" sz="1000" dirty="0" smtClean="0"/>
                        <a:t> et al. </a:t>
                      </a:r>
                    </a:p>
                    <a:p>
                      <a:r>
                        <a:rPr lang="nl-NL" sz="1000" dirty="0" smtClean="0"/>
                        <a:t>2003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err="1" smtClean="0"/>
                        <a:t>Retrospective</a:t>
                      </a:r>
                      <a:endParaRPr lang="nl-NL" sz="1000" dirty="0" smtClean="0"/>
                    </a:p>
                    <a:p>
                      <a:r>
                        <a:rPr lang="nl-NL" sz="1000" dirty="0" smtClean="0"/>
                        <a:t>1981-2002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210 </a:t>
                      </a:r>
                      <a:r>
                        <a:rPr lang="nl-NL" sz="1000" dirty="0" err="1" smtClean="0"/>
                        <a:t>nodes</a:t>
                      </a:r>
                      <a:r>
                        <a:rPr lang="nl-NL" sz="1000" dirty="0" smtClean="0"/>
                        <a:t> 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err="1" smtClean="0"/>
                        <a:t>Inguinal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FNA </a:t>
                      </a:r>
                      <a:r>
                        <a:rPr lang="nl-NL" sz="1000" dirty="0" err="1" smtClean="0"/>
                        <a:t>and</a:t>
                      </a:r>
                      <a:r>
                        <a:rPr lang="nl-NL" sz="1000" dirty="0" smtClean="0"/>
                        <a:t> </a:t>
                      </a:r>
                      <a:r>
                        <a:rPr lang="nl-NL" sz="1000" dirty="0" err="1" smtClean="0"/>
                        <a:t>followup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/>
                        <a:t>Sensitivity 91.7%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/>
                        <a:t>Specificity 98.2%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/>
                        <a:t>PPV 97.7%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/>
                        <a:t>NPV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95.45%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dirty="0" smtClean="0"/>
                        <a:t>Little</a:t>
                      </a:r>
                      <a:r>
                        <a:rPr lang="en-US" sz="1000" baseline="0" dirty="0" smtClean="0"/>
                        <a:t> detailed data</a:t>
                      </a:r>
                      <a:endParaRPr lang="en-US" sz="10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000" i="0" dirty="0" smtClean="0"/>
                        <a:t>3</a:t>
                      </a:r>
                      <a:endParaRPr lang="nl-NL" sz="10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i="0" dirty="0" err="1" smtClean="0"/>
                        <a:t>Lachar</a:t>
                      </a:r>
                      <a:r>
                        <a:rPr lang="nl-NL" sz="1000" i="0" dirty="0" smtClean="0"/>
                        <a:t> et al. </a:t>
                      </a:r>
                    </a:p>
                    <a:p>
                      <a:r>
                        <a:rPr lang="nl-NL" sz="1000" i="0" dirty="0" smtClean="0"/>
                        <a:t>2007*</a:t>
                      </a:r>
                      <a:endParaRPr lang="nl-NL" sz="10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err="1" smtClean="0"/>
                        <a:t>Retrospective</a:t>
                      </a:r>
                      <a:endParaRPr lang="nl-NL" sz="1000" dirty="0" smtClean="0"/>
                    </a:p>
                    <a:p>
                      <a:r>
                        <a:rPr lang="nl-NL" sz="1000" dirty="0" smtClean="0"/>
                        <a:t>2001-2005</a:t>
                      </a:r>
                    </a:p>
                    <a:p>
                      <a:r>
                        <a:rPr lang="nl-NL" sz="1000" dirty="0" err="1" smtClean="0"/>
                        <a:t>Two</a:t>
                      </a:r>
                      <a:r>
                        <a:rPr lang="nl-NL" sz="1000" dirty="0" smtClean="0"/>
                        <a:t> </a:t>
                      </a:r>
                      <a:r>
                        <a:rPr lang="nl-NL" sz="1000" baseline="0" dirty="0" smtClean="0"/>
                        <a:t>centers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101 </a:t>
                      </a:r>
                      <a:r>
                        <a:rPr lang="nl-NL" sz="1000" dirty="0" err="1" smtClean="0"/>
                        <a:t>nodes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err="1" smtClean="0"/>
                        <a:t>Not</a:t>
                      </a:r>
                      <a:r>
                        <a:rPr lang="nl-NL" sz="1000" dirty="0" smtClean="0"/>
                        <a:t> </a:t>
                      </a:r>
                      <a:r>
                        <a:rPr lang="nl-NL" sz="1000" dirty="0" err="1" smtClean="0"/>
                        <a:t>specified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CNB </a:t>
                      </a:r>
                      <a:r>
                        <a:rPr lang="nl-NL" sz="1000" dirty="0" err="1" smtClean="0"/>
                        <a:t>and</a:t>
                      </a:r>
                      <a:r>
                        <a:rPr lang="nl-NL" sz="1000" dirty="0" smtClean="0"/>
                        <a:t> </a:t>
                      </a:r>
                      <a:r>
                        <a:rPr lang="nl-NL" sz="1000" dirty="0" err="1" smtClean="0"/>
                        <a:t>followup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CNB</a:t>
                      </a:r>
                      <a:r>
                        <a:rPr lang="en-US" sz="1000" baseline="0" dirty="0" smtClean="0"/>
                        <a:t>: 95% diagnosis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000" i="0" dirty="0" smtClean="0"/>
                        <a:t>4</a:t>
                      </a:r>
                      <a:endParaRPr lang="nl-NL" sz="10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err="1" smtClean="0">
                          <a:effectLst/>
                        </a:rPr>
                        <a:t>Amador-Ortiz</a:t>
                      </a:r>
                      <a:r>
                        <a:rPr lang="nl-NL" sz="1000" baseline="0" dirty="0" smtClean="0">
                          <a:effectLst/>
                        </a:rPr>
                        <a:t> et </a:t>
                      </a:r>
                      <a:r>
                        <a:rPr lang="nl-NL" sz="1000" i="0" baseline="0" dirty="0" smtClean="0">
                          <a:effectLst/>
                        </a:rPr>
                        <a:t>al. 2011*</a:t>
                      </a:r>
                      <a:endParaRPr lang="nl-NL" sz="10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err="1" smtClean="0">
                          <a:effectLst/>
                        </a:rPr>
                        <a:t>Retrospective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</a:rPr>
                        <a:t>263 </a:t>
                      </a:r>
                      <a:r>
                        <a:rPr lang="nl-NL" sz="1000" dirty="0" err="1" smtClean="0"/>
                        <a:t>nodes</a:t>
                      </a:r>
                      <a:r>
                        <a:rPr lang="nl-NL" sz="1000" dirty="0" smtClean="0"/>
                        <a:t> 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CNB </a:t>
                      </a:r>
                      <a:r>
                        <a:rPr lang="nl-NL" sz="1000" dirty="0" err="1" smtClean="0"/>
                        <a:t>and</a:t>
                      </a:r>
                      <a:r>
                        <a:rPr lang="nl-NL" sz="1000" dirty="0" smtClean="0"/>
                        <a:t> </a:t>
                      </a:r>
                      <a:r>
                        <a:rPr lang="nl-NL" sz="1000" dirty="0" err="1" smtClean="0"/>
                        <a:t>followup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</a:rPr>
                        <a:t>CNB: 90% diagnosis</a:t>
                      </a:r>
                    </a:p>
                    <a:p>
                      <a:r>
                        <a:rPr lang="en-US" sz="1000" dirty="0" smtClean="0">
                          <a:effectLst/>
                        </a:rPr>
                        <a:t>NB. Of all lymphoma diagnoses, 75% were fully </a:t>
                      </a:r>
                      <a:r>
                        <a:rPr lang="en-US" sz="1000" dirty="0" err="1" smtClean="0">
                          <a:effectLst/>
                        </a:rPr>
                        <a:t>subclassified</a:t>
                      </a:r>
                      <a:r>
                        <a:rPr lang="en-US" sz="1000" dirty="0" smtClean="0">
                          <a:effectLst/>
                        </a:rPr>
                        <a:t> 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5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err="1" smtClean="0"/>
                        <a:t>Metzgeroth</a:t>
                      </a:r>
                      <a:r>
                        <a:rPr lang="nl-NL" sz="1000" dirty="0" smtClean="0"/>
                        <a:t> G</a:t>
                      </a:r>
                      <a:r>
                        <a:rPr lang="nl-NL" sz="1000" baseline="0" dirty="0" smtClean="0"/>
                        <a:t> et al. </a:t>
                      </a:r>
                      <a:endParaRPr lang="nl-NL" sz="1000" dirty="0" smtClean="0"/>
                    </a:p>
                    <a:p>
                      <a:r>
                        <a:rPr lang="nl-NL" sz="1000" dirty="0" smtClean="0"/>
                        <a:t>2012*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err="1" smtClean="0"/>
                        <a:t>Prospective</a:t>
                      </a:r>
                      <a:r>
                        <a:rPr lang="nl-NL" sz="1000" dirty="0" smtClean="0"/>
                        <a:t>, </a:t>
                      </a:r>
                      <a:r>
                        <a:rPr lang="nl-NL" sz="1000" dirty="0" err="1" smtClean="0"/>
                        <a:t>observational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101 nodes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dirty="0" smtClean="0"/>
                        <a:t>70 cervical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dirty="0" smtClean="0"/>
                        <a:t>18 axillar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dirty="0" smtClean="0"/>
                        <a:t>11 inguinal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dirty="0" smtClean="0"/>
                        <a:t>2 abdominal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Contemporarily sampled by FNA and CNB</a:t>
                      </a:r>
                      <a:endParaRPr lang="nl-NL" sz="1000" dirty="0" smtClean="0"/>
                    </a:p>
                    <a:p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CNB:</a:t>
                      </a:r>
                      <a:r>
                        <a:rPr lang="nl-NL" sz="1000" baseline="0" dirty="0" smtClean="0"/>
                        <a:t> </a:t>
                      </a:r>
                      <a:r>
                        <a:rPr lang="nl-NL" sz="1000" dirty="0" smtClean="0"/>
                        <a:t>95% diagnosis</a:t>
                      </a:r>
                    </a:p>
                    <a:p>
                      <a:r>
                        <a:rPr lang="en-US" sz="1000" dirty="0" smtClean="0"/>
                        <a:t>FNA: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/>
                        <a:t>49% + IFT 72%</a:t>
                      </a:r>
                      <a:r>
                        <a:rPr lang="en-US" sz="1000" baseline="0" dirty="0" smtClean="0"/>
                        <a:t> diagnosis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/>
                        <a:t>91% “suspicious</a:t>
                      </a:r>
                      <a:r>
                        <a:rPr lang="en-US" sz="1000" baseline="0" dirty="0" smtClean="0"/>
                        <a:t> of”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hthoek 2"/>
          <p:cNvSpPr/>
          <p:nvPr/>
        </p:nvSpPr>
        <p:spPr>
          <a:xfrm>
            <a:off x="6300192" y="5949280"/>
            <a:ext cx="262148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/>
              <a:t>* Included in systematic review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516282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ijdelijke aanduiding voor inhoud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52690767"/>
              </p:ext>
            </p:extLst>
          </p:nvPr>
        </p:nvGraphicFramePr>
        <p:xfrm>
          <a:off x="323528" y="620688"/>
          <a:ext cx="8352928" cy="506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864096"/>
                <a:gridCol w="1080120"/>
                <a:gridCol w="864096"/>
                <a:gridCol w="1224136"/>
                <a:gridCol w="864096"/>
                <a:gridCol w="1989221"/>
                <a:gridCol w="1107123"/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#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Trial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Design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err="1" smtClean="0"/>
                        <a:t>Population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err="1" smtClean="0"/>
                        <a:t>Location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err="1" smtClean="0"/>
                        <a:t>Intervention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err="1" smtClean="0"/>
                        <a:t>Key</a:t>
                      </a:r>
                      <a:r>
                        <a:rPr lang="nl-NL" sz="1000" baseline="0" dirty="0" smtClean="0"/>
                        <a:t> </a:t>
                      </a:r>
                      <a:r>
                        <a:rPr lang="nl-NL" sz="1000" baseline="0" dirty="0" err="1" smtClean="0"/>
                        <a:t>result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Level of </a:t>
                      </a:r>
                      <a:r>
                        <a:rPr lang="nl-NL" sz="1000" dirty="0" err="1" smtClean="0"/>
                        <a:t>evidence</a:t>
                      </a:r>
                      <a:endParaRPr lang="nl-NL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 smtClean="0"/>
                        <a:t>7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 err="1" smtClean="0"/>
                        <a:t>Pruneri</a:t>
                      </a:r>
                      <a:r>
                        <a:rPr lang="nl-NL" sz="1000" dirty="0" smtClean="0"/>
                        <a:t> et</a:t>
                      </a:r>
                      <a:r>
                        <a:rPr lang="nl-NL" sz="1000" baseline="0" dirty="0" smtClean="0"/>
                        <a:t> al.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aseline="0" dirty="0" smtClean="0"/>
                        <a:t>2015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err="1" smtClean="0"/>
                        <a:t>Retrospective</a:t>
                      </a:r>
                      <a:endParaRPr lang="nl-NL" sz="1000" dirty="0" smtClean="0"/>
                    </a:p>
                    <a:p>
                      <a:r>
                        <a:rPr lang="nl-NL" sz="1000" dirty="0" smtClean="0"/>
                        <a:t>1999-2011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372 </a:t>
                      </a:r>
                      <a:r>
                        <a:rPr lang="nl-NL" sz="1000" dirty="0" err="1" smtClean="0"/>
                        <a:t>nodes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0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CNB, </a:t>
                      </a:r>
                      <a:r>
                        <a:rPr lang="nl-NL" sz="1000" dirty="0" err="1" smtClean="0"/>
                        <a:t>if</a:t>
                      </a:r>
                      <a:r>
                        <a:rPr lang="nl-NL" sz="1000" dirty="0" smtClean="0"/>
                        <a:t> </a:t>
                      </a:r>
                      <a:r>
                        <a:rPr lang="nl-NL" sz="1000" dirty="0" err="1" smtClean="0"/>
                        <a:t>needed</a:t>
                      </a:r>
                      <a:r>
                        <a:rPr lang="nl-NL" sz="1000" dirty="0" smtClean="0"/>
                        <a:t> SEB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000" dirty="0" smtClean="0">
                          <a:effectLst/>
                        </a:rPr>
                        <a:t>80.9% diagnosis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000" dirty="0" smtClean="0">
                          <a:effectLst/>
                        </a:rPr>
                        <a:t>10% </a:t>
                      </a:r>
                      <a:r>
                        <a:rPr lang="nl-NL" sz="1000" dirty="0" err="1" smtClean="0">
                          <a:effectLst/>
                        </a:rPr>
                        <a:t>lymphoma</a:t>
                      </a:r>
                      <a:r>
                        <a:rPr lang="nl-NL" sz="1000" dirty="0" smtClean="0">
                          <a:effectLst/>
                        </a:rPr>
                        <a:t>, </a:t>
                      </a:r>
                      <a:r>
                        <a:rPr lang="nl-NL" sz="1000" dirty="0" err="1" smtClean="0">
                          <a:effectLst/>
                        </a:rPr>
                        <a:t>not</a:t>
                      </a:r>
                      <a:r>
                        <a:rPr lang="nl-NL" sz="1000" dirty="0" smtClean="0">
                          <a:effectLst/>
                        </a:rPr>
                        <a:t> </a:t>
                      </a:r>
                      <a:r>
                        <a:rPr lang="nl-NL" sz="1000" dirty="0" err="1" smtClean="0">
                          <a:effectLst/>
                        </a:rPr>
                        <a:t>classified</a:t>
                      </a:r>
                      <a:endParaRPr lang="nl-NL" sz="10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0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000" dirty="0" smtClean="0">
                          <a:effectLst/>
                        </a:rPr>
                        <a:t>8.3% </a:t>
                      </a:r>
                      <a:r>
                        <a:rPr lang="nl-NL" sz="1000" dirty="0" err="1" smtClean="0">
                          <a:effectLst/>
                        </a:rPr>
                        <a:t>normal</a:t>
                      </a:r>
                      <a:r>
                        <a:rPr lang="nl-NL" sz="1000" dirty="0" smtClean="0">
                          <a:effectLst/>
                        </a:rPr>
                        <a:t>,</a:t>
                      </a:r>
                      <a:r>
                        <a:rPr lang="nl-NL" sz="1000" baseline="0" dirty="0" smtClean="0">
                          <a:effectLst/>
                        </a:rPr>
                        <a:t> 2.2% </a:t>
                      </a:r>
                      <a:r>
                        <a:rPr lang="nl-NL" sz="1000" baseline="0" dirty="0" err="1" smtClean="0">
                          <a:effectLst/>
                        </a:rPr>
                        <a:t>lymphoma</a:t>
                      </a:r>
                      <a:endParaRPr lang="nl-NL" sz="1000" baseline="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8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err="1" smtClean="0"/>
                        <a:t>Johl</a:t>
                      </a:r>
                      <a:r>
                        <a:rPr lang="nl-NL" sz="1000" baseline="0" dirty="0" smtClean="0"/>
                        <a:t> et al.</a:t>
                      </a:r>
                    </a:p>
                    <a:p>
                      <a:r>
                        <a:rPr lang="nl-NL" sz="1000" baseline="0" dirty="0" smtClean="0"/>
                        <a:t>2016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err="1" smtClean="0"/>
                        <a:t>Retrospective</a:t>
                      </a:r>
                      <a:endParaRPr lang="nl-NL" sz="1000" dirty="0" smtClean="0"/>
                    </a:p>
                    <a:p>
                      <a:r>
                        <a:rPr lang="nl-NL" sz="1000" dirty="0" smtClean="0"/>
                        <a:t>1992-2012</a:t>
                      </a:r>
                    </a:p>
                    <a:p>
                      <a:r>
                        <a:rPr lang="nl-NL" sz="1000" dirty="0" smtClean="0"/>
                        <a:t>Multicenter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1242 </a:t>
                      </a:r>
                      <a:r>
                        <a:rPr lang="nl-NL" sz="1000" dirty="0" err="1" smtClean="0"/>
                        <a:t>nodes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000" dirty="0" smtClean="0"/>
                        <a:t>621 </a:t>
                      </a:r>
                      <a:r>
                        <a:rPr lang="nl-NL" sz="1000" dirty="0" err="1" smtClean="0"/>
                        <a:t>cervical</a:t>
                      </a:r>
                      <a:endParaRPr lang="nl-NL" sz="1000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l-NL" sz="1000" dirty="0" smtClean="0"/>
                        <a:t>218 </a:t>
                      </a:r>
                      <a:r>
                        <a:rPr lang="nl-NL" sz="1000" dirty="0" err="1" smtClean="0"/>
                        <a:t>inguinal</a:t>
                      </a:r>
                      <a:endParaRPr lang="nl-NL" sz="1000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000" dirty="0" smtClean="0"/>
                        <a:t>162 </a:t>
                      </a:r>
                      <a:r>
                        <a:rPr lang="nl-NL" sz="1000" dirty="0" err="1" smtClean="0"/>
                        <a:t>axillar</a:t>
                      </a:r>
                      <a:endParaRPr lang="nl-NL" sz="1000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000" dirty="0" smtClean="0"/>
                        <a:t>150</a:t>
                      </a:r>
                      <a:r>
                        <a:rPr lang="nl-NL" sz="1000" baseline="0" dirty="0" smtClean="0"/>
                        <a:t> </a:t>
                      </a:r>
                      <a:r>
                        <a:rPr lang="nl-NL" sz="1000" baseline="0" dirty="0" err="1" smtClean="0"/>
                        <a:t>a</a:t>
                      </a:r>
                      <a:r>
                        <a:rPr lang="nl-NL" sz="1000" dirty="0" err="1" smtClean="0"/>
                        <a:t>bdominal</a:t>
                      </a:r>
                      <a:endParaRPr lang="nl-NL" sz="1000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000" dirty="0" smtClean="0"/>
                        <a:t>61 </a:t>
                      </a:r>
                      <a:r>
                        <a:rPr lang="nl-NL" sz="1000" dirty="0" err="1" smtClean="0"/>
                        <a:t>mediastinal</a:t>
                      </a:r>
                      <a:endParaRPr lang="nl-NL" sz="1000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000" dirty="0" smtClean="0"/>
                        <a:t>30 </a:t>
                      </a:r>
                      <a:r>
                        <a:rPr lang="nl-NL" sz="1000" dirty="0" err="1" smtClean="0"/>
                        <a:t>retroperitoneal</a:t>
                      </a:r>
                      <a:endParaRPr lang="nl-NL" sz="1000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000" dirty="0" smtClean="0"/>
                        <a:t>199</a:t>
                      </a:r>
                      <a:r>
                        <a:rPr lang="nl-NL" sz="1000" baseline="0" dirty="0" smtClean="0"/>
                        <a:t> </a:t>
                      </a:r>
                      <a:r>
                        <a:rPr lang="nl-NL" sz="1000" baseline="0" dirty="0" err="1" smtClean="0"/>
                        <a:t>other</a:t>
                      </a:r>
                      <a:endParaRPr lang="nl-NL" sz="10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CNB,</a:t>
                      </a:r>
                      <a:r>
                        <a:rPr lang="nl-NL" sz="1000" baseline="0" dirty="0" smtClean="0"/>
                        <a:t> </a:t>
                      </a:r>
                      <a:r>
                        <a:rPr lang="nl-NL" sz="1000" baseline="0" dirty="0" err="1" smtClean="0"/>
                        <a:t>if</a:t>
                      </a:r>
                      <a:r>
                        <a:rPr lang="nl-NL" sz="1000" baseline="0" dirty="0" smtClean="0"/>
                        <a:t> </a:t>
                      </a:r>
                      <a:r>
                        <a:rPr lang="nl-NL" sz="1000" baseline="0" dirty="0" err="1" smtClean="0"/>
                        <a:t>needed</a:t>
                      </a:r>
                      <a:r>
                        <a:rPr lang="nl-NL" sz="1000" baseline="0" dirty="0" smtClean="0"/>
                        <a:t> SEB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000" dirty="0" smtClean="0"/>
                        <a:t>CNB </a:t>
                      </a:r>
                      <a:r>
                        <a:rPr lang="en-US" sz="1000" dirty="0" smtClean="0"/>
                        <a:t>1992 (2.1 %) and 2012 (20.3 %)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dirty="0" smtClean="0"/>
                        <a:t>No diagnosis possible (p&lt;0.01)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dirty="0" smtClean="0"/>
                        <a:t>CNB 8.3%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dirty="0" smtClean="0"/>
                        <a:t>SEB 2.8%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9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err="1" smtClean="0"/>
                        <a:t>Pugliese</a:t>
                      </a:r>
                      <a:r>
                        <a:rPr lang="nl-NL" sz="1000" dirty="0" smtClean="0"/>
                        <a:t> et al.</a:t>
                      </a:r>
                    </a:p>
                    <a:p>
                      <a:r>
                        <a:rPr lang="nl-NL" sz="1000" baseline="0" dirty="0" smtClean="0"/>
                        <a:t>2017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b="1" dirty="0" smtClean="0"/>
                        <a:t>RCT</a:t>
                      </a:r>
                    </a:p>
                    <a:p>
                      <a:r>
                        <a:rPr lang="nl-NL" sz="1000" dirty="0" err="1" smtClean="0"/>
                        <a:t>Randomized</a:t>
                      </a:r>
                      <a:r>
                        <a:rPr lang="nl-NL" sz="1000" dirty="0" smtClean="0"/>
                        <a:t> 1:1</a:t>
                      </a:r>
                    </a:p>
                    <a:p>
                      <a:r>
                        <a:rPr lang="nl-NL" sz="1000" dirty="0" smtClean="0"/>
                        <a:t>2009-2015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376 </a:t>
                      </a:r>
                      <a:r>
                        <a:rPr lang="nl-NL" sz="1000" dirty="0" err="1" smtClean="0"/>
                        <a:t>patients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000" dirty="0" smtClean="0"/>
                        <a:t>183 </a:t>
                      </a:r>
                      <a:r>
                        <a:rPr lang="nl-NL" sz="1000" dirty="0" err="1" smtClean="0"/>
                        <a:t>cervical</a:t>
                      </a:r>
                      <a:endParaRPr lang="nl-NL" sz="1000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000" dirty="0" smtClean="0"/>
                        <a:t>80 </a:t>
                      </a:r>
                      <a:r>
                        <a:rPr lang="nl-NL" sz="1000" dirty="0" err="1" smtClean="0"/>
                        <a:t>axillar</a:t>
                      </a:r>
                      <a:endParaRPr lang="nl-NL" sz="1000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000" dirty="0" smtClean="0"/>
                        <a:t>58</a:t>
                      </a:r>
                      <a:r>
                        <a:rPr lang="nl-NL" sz="1000" baseline="0" dirty="0" smtClean="0"/>
                        <a:t> </a:t>
                      </a:r>
                      <a:r>
                        <a:rPr lang="nl-NL" sz="1000" baseline="0" dirty="0" err="1" smtClean="0"/>
                        <a:t>i</a:t>
                      </a:r>
                      <a:r>
                        <a:rPr lang="nl-NL" sz="1000" dirty="0" err="1" smtClean="0"/>
                        <a:t>nguinal</a:t>
                      </a:r>
                      <a:endParaRPr lang="nl-NL" sz="1000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000" dirty="0" smtClean="0"/>
                        <a:t>44 </a:t>
                      </a:r>
                      <a:r>
                        <a:rPr lang="nl-NL" sz="1000" dirty="0" err="1" smtClean="0"/>
                        <a:t>abdomin</a:t>
                      </a:r>
                      <a:r>
                        <a:rPr lang="nl-NL" sz="1000" baseline="0" dirty="0" err="1" smtClean="0"/>
                        <a:t>al</a:t>
                      </a:r>
                      <a:endParaRPr lang="nl-NL" sz="1000" baseline="0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000" baseline="0" dirty="0" smtClean="0"/>
                        <a:t>7 </a:t>
                      </a:r>
                      <a:r>
                        <a:rPr lang="nl-NL" sz="1000" baseline="0" dirty="0" err="1" smtClean="0"/>
                        <a:t>mediastinal</a:t>
                      </a:r>
                      <a:endParaRPr lang="nl-NL" sz="10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CNB</a:t>
                      </a:r>
                      <a:r>
                        <a:rPr lang="nl-NL" sz="1000" baseline="0" dirty="0" smtClean="0"/>
                        <a:t> </a:t>
                      </a:r>
                      <a:r>
                        <a:rPr lang="nl-NL" sz="1000" baseline="0" dirty="0" err="1" smtClean="0"/>
                        <a:t>vs</a:t>
                      </a:r>
                      <a:r>
                        <a:rPr lang="nl-NL" sz="1000" baseline="0" dirty="0" smtClean="0"/>
                        <a:t> SEB, </a:t>
                      </a:r>
                      <a:r>
                        <a:rPr lang="nl-NL" sz="1000" baseline="0" dirty="0" err="1" smtClean="0"/>
                        <a:t>whereafter</a:t>
                      </a:r>
                      <a:r>
                        <a:rPr lang="nl-NL" sz="1000" baseline="0" dirty="0" smtClean="0"/>
                        <a:t> 10 </a:t>
                      </a:r>
                      <a:r>
                        <a:rPr lang="nl-NL" sz="1000" baseline="0" dirty="0" err="1" smtClean="0"/>
                        <a:t>months</a:t>
                      </a:r>
                      <a:r>
                        <a:rPr lang="nl-NL" sz="1000" baseline="0" dirty="0" smtClean="0"/>
                        <a:t> follow up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/>
                        <a:t>2% exclusion</a:t>
                      </a:r>
                      <a:r>
                        <a:rPr lang="en-US" sz="1000" baseline="0" dirty="0" smtClean="0"/>
                        <a:t> due to inadequate CNB samples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/>
                        <a:t>Sensitivity</a:t>
                      </a:r>
                      <a:r>
                        <a:rPr lang="en-US" sz="1000" baseline="0" dirty="0" smtClean="0"/>
                        <a:t> (p&lt;0.01)</a:t>
                      </a:r>
                      <a:endParaRPr lang="en-US" sz="10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/>
                        <a:t>CNB 98.8%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dirty="0" smtClean="0"/>
                        <a:t>SEB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88.7%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/>
                        <a:t>NPV (p&lt;0.01)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/>
                        <a:t>CNB</a:t>
                      </a:r>
                      <a:r>
                        <a:rPr lang="en-US" sz="1000" baseline="0" dirty="0" smtClean="0"/>
                        <a:t> 84.6%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dirty="0" smtClean="0"/>
                        <a:t>SEB 50%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baseline="0" dirty="0" smtClean="0"/>
                        <a:t>Time to needle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baseline="0" dirty="0" smtClean="0"/>
                        <a:t>CNB 4 days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aseline="0" dirty="0" smtClean="0"/>
                        <a:t>SEB 16 days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baseline="0" dirty="0" smtClean="0"/>
                        <a:t>Biopsy related problems (5x), and costs (24x) SEB&gt;&gt;CNB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360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Abstract </a:t>
            </a:r>
            <a:r>
              <a:rPr lang="nl-NL" dirty="0" err="1" smtClean="0"/>
              <a:t>only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8397945"/>
              </p:ext>
            </p:extLst>
          </p:nvPr>
        </p:nvGraphicFramePr>
        <p:xfrm>
          <a:off x="467544" y="1556792"/>
          <a:ext cx="828092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115"/>
                <a:gridCol w="1035115"/>
                <a:gridCol w="1035115"/>
                <a:gridCol w="1035115"/>
                <a:gridCol w="1035115"/>
                <a:gridCol w="1035115"/>
                <a:gridCol w="1035115"/>
                <a:gridCol w="1035115"/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#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Trial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Design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err="1" smtClean="0"/>
                        <a:t>Population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err="1" smtClean="0"/>
                        <a:t>Location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err="1" smtClean="0"/>
                        <a:t>Intervention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err="1" smtClean="0"/>
                        <a:t>Results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Level</a:t>
                      </a:r>
                      <a:r>
                        <a:rPr lang="nl-NL" sz="1000" baseline="0" dirty="0" smtClean="0"/>
                        <a:t> of </a:t>
                      </a:r>
                      <a:r>
                        <a:rPr lang="nl-NL" sz="1000" baseline="0" dirty="0" err="1" smtClean="0"/>
                        <a:t>evidence</a:t>
                      </a:r>
                      <a:endParaRPr lang="nl-NL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1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De </a:t>
                      </a:r>
                      <a:r>
                        <a:rPr lang="nl-NL" sz="1000" dirty="0" err="1" smtClean="0"/>
                        <a:t>larrinoa</a:t>
                      </a:r>
                      <a:r>
                        <a:rPr lang="nl-NL" sz="1000" dirty="0" smtClean="0"/>
                        <a:t> et al, 2007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err="1" smtClean="0"/>
                        <a:t>Retrospective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102 </a:t>
                      </a:r>
                      <a:r>
                        <a:rPr lang="nl-NL" sz="1000" dirty="0" err="1" smtClean="0"/>
                        <a:t>nodes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err="1" smtClean="0"/>
                        <a:t>Not</a:t>
                      </a:r>
                      <a:r>
                        <a:rPr lang="nl-NL" sz="1000" dirty="0" smtClean="0"/>
                        <a:t> </a:t>
                      </a:r>
                      <a:r>
                        <a:rPr lang="nl-NL" sz="1000" dirty="0" err="1" smtClean="0"/>
                        <a:t>specified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CNB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l-NL" sz="1000" dirty="0" smtClean="0"/>
                        <a:t>88.2% diagnosis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/>
                        <a:t>Only abstract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2</a:t>
                      </a:r>
                    </a:p>
                    <a:p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i="0" dirty="0" err="1" smtClean="0"/>
                        <a:t>Huang</a:t>
                      </a:r>
                      <a:r>
                        <a:rPr lang="nl-NL" sz="1000" i="0" dirty="0" smtClean="0"/>
                        <a:t> et al. </a:t>
                      </a:r>
                    </a:p>
                    <a:p>
                      <a:r>
                        <a:rPr lang="nl-NL" sz="1000" i="0" dirty="0" smtClean="0"/>
                        <a:t>2010</a:t>
                      </a:r>
                    </a:p>
                    <a:p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err="1" smtClean="0"/>
                        <a:t>Retrospective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154 </a:t>
                      </a:r>
                      <a:r>
                        <a:rPr lang="nl-NL" sz="1000" dirty="0" err="1" smtClean="0"/>
                        <a:t>nodes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err="1" smtClean="0"/>
                        <a:t>Cervical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CNB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/>
                        <a:t>89.7%</a:t>
                      </a:r>
                      <a:r>
                        <a:rPr lang="en-US" sz="1000" baseline="0" dirty="0" smtClean="0"/>
                        <a:t> diagnosis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baseline="0" dirty="0" smtClean="0"/>
                        <a:t>7.1% not classified lymphoma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baseline="0" dirty="0" smtClean="0"/>
                        <a:t>3.2% no 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dirty="0" smtClean="0"/>
                        <a:t>Only abstract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3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err="1" smtClean="0"/>
                        <a:t>Zeppa</a:t>
                      </a:r>
                      <a:r>
                        <a:rPr lang="nl-NL" sz="1000" baseline="0" dirty="0" smtClean="0"/>
                        <a:t> et al. </a:t>
                      </a:r>
                    </a:p>
                    <a:p>
                      <a:r>
                        <a:rPr lang="nl-NL" sz="1000" baseline="0" dirty="0" smtClean="0"/>
                        <a:t>2010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err="1" smtClean="0"/>
                        <a:t>Retrospective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446 </a:t>
                      </a:r>
                      <a:r>
                        <a:rPr lang="nl-NL" sz="1000" dirty="0" err="1" smtClean="0"/>
                        <a:t>nodes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err="1" smtClean="0"/>
                        <a:t>Not</a:t>
                      </a:r>
                      <a:r>
                        <a:rPr lang="nl-NL" sz="1000" baseline="0" dirty="0" smtClean="0"/>
                        <a:t> </a:t>
                      </a:r>
                      <a:r>
                        <a:rPr lang="nl-NL" sz="1000" baseline="0" dirty="0" err="1" smtClean="0"/>
                        <a:t>specified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FNA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/>
                        <a:t>94.9% sensitivity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/>
                        <a:t>99.4% specificity 99.6% PPV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/>
                        <a:t>93.4% NPV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/>
                        <a:t>Only abstract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4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err="1" smtClean="0"/>
                        <a:t>Kuvezdić</a:t>
                      </a:r>
                      <a:r>
                        <a:rPr lang="nl-NL" sz="1000" dirty="0" smtClean="0"/>
                        <a:t>  et al. </a:t>
                      </a:r>
                    </a:p>
                    <a:p>
                      <a:r>
                        <a:rPr lang="nl-NL" sz="1000" dirty="0" smtClean="0"/>
                        <a:t>2010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err="1" smtClean="0"/>
                        <a:t>Retrospective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248 </a:t>
                      </a:r>
                      <a:r>
                        <a:rPr lang="nl-NL" sz="1000" dirty="0" err="1" smtClean="0"/>
                        <a:t>nodes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err="1" smtClean="0"/>
                        <a:t>Cervical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FNA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/>
                        <a:t>Sensitivity 90%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/>
                        <a:t>Specificity 88%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/>
                        <a:t>PPV 96%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/>
                        <a:t>NPV 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/>
                        <a:t>Only abstract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000" i="0" dirty="0" smtClean="0"/>
                        <a:t>5</a:t>
                      </a:r>
                      <a:endParaRPr lang="nl-NL" sz="10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i="0" dirty="0" err="1" smtClean="0"/>
                        <a:t>Skelton</a:t>
                      </a:r>
                      <a:r>
                        <a:rPr lang="nl-NL" sz="1000" i="0" dirty="0" smtClean="0"/>
                        <a:t> et al.</a:t>
                      </a:r>
                    </a:p>
                    <a:p>
                      <a:r>
                        <a:rPr lang="nl-NL" sz="1000" i="0" dirty="0" smtClean="0"/>
                        <a:t>2015</a:t>
                      </a:r>
                      <a:endParaRPr lang="nl-NL" sz="10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err="1" smtClean="0">
                          <a:effectLst/>
                        </a:rPr>
                        <a:t>Retrospective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323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nl-NL" sz="1000" dirty="0" err="1" smtClean="0"/>
                        <a:t>nodes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 err="1" smtClean="0"/>
                        <a:t>Not</a:t>
                      </a:r>
                      <a:r>
                        <a:rPr lang="nl-NL" sz="1000" dirty="0" smtClean="0"/>
                        <a:t> </a:t>
                      </a:r>
                      <a:r>
                        <a:rPr lang="nl-NL" sz="1000" dirty="0" err="1" smtClean="0"/>
                        <a:t>specified</a:t>
                      </a:r>
                      <a:endParaRPr lang="nl-NL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CNB</a:t>
                      </a:r>
                      <a:r>
                        <a:rPr lang="nl-NL" sz="1000" baseline="0" dirty="0" smtClean="0"/>
                        <a:t> </a:t>
                      </a:r>
                      <a:r>
                        <a:rPr lang="nl-NL" sz="1000" baseline="0" dirty="0" err="1" smtClean="0"/>
                        <a:t>and</a:t>
                      </a:r>
                      <a:r>
                        <a:rPr lang="nl-NL" sz="1000" baseline="0" dirty="0" smtClean="0"/>
                        <a:t> </a:t>
                      </a:r>
                      <a:r>
                        <a:rPr lang="nl-NL" sz="1000" baseline="0" dirty="0" err="1" smtClean="0"/>
                        <a:t>followup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CNB: 97%</a:t>
                      </a:r>
                      <a:r>
                        <a:rPr lang="en-US" sz="1000" baseline="0" dirty="0" smtClean="0"/>
                        <a:t> diagnosis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Only abstract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6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err="1" smtClean="0"/>
                        <a:t>Allin</a:t>
                      </a:r>
                      <a:r>
                        <a:rPr lang="nl-NL" sz="1000" dirty="0" smtClean="0"/>
                        <a:t> et al, </a:t>
                      </a:r>
                      <a:r>
                        <a:rPr lang="pt-BR" sz="1000" dirty="0" smtClean="0"/>
                        <a:t>Ann R Coll Surg Engl. 2017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err="1" smtClean="0"/>
                        <a:t>Prospective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70 </a:t>
                      </a:r>
                      <a:r>
                        <a:rPr lang="nl-NL" sz="1000" dirty="0" err="1" smtClean="0"/>
                        <a:t>nodes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err="1" smtClean="0"/>
                        <a:t>Not</a:t>
                      </a:r>
                      <a:r>
                        <a:rPr lang="nl-NL" sz="1000" dirty="0" smtClean="0"/>
                        <a:t> </a:t>
                      </a:r>
                      <a:r>
                        <a:rPr lang="nl-NL" sz="1000" dirty="0" err="1" smtClean="0"/>
                        <a:t>specified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CNB </a:t>
                      </a:r>
                      <a:r>
                        <a:rPr lang="nl-NL" sz="1000" dirty="0" err="1" smtClean="0"/>
                        <a:t>vs</a:t>
                      </a:r>
                      <a:r>
                        <a:rPr lang="nl-NL" sz="1000" dirty="0" smtClean="0"/>
                        <a:t> SEB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/>
                        <a:t>90% definitive diagnosis with CNB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/>
                        <a:t>1.4% SEB after</a:t>
                      </a:r>
                      <a:r>
                        <a:rPr lang="en-US" sz="1000" baseline="0" dirty="0" smtClean="0"/>
                        <a:t> CNB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/>
                        <a:t>Only abstract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760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 descr="Schermafbeelding 2018-04-02 om 09.32.39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3" t="-39211" r="953" b="-136719"/>
          <a:stretch/>
        </p:blipFill>
        <p:spPr>
          <a:xfrm>
            <a:off x="446856" y="1600200"/>
            <a:ext cx="8229600" cy="4525963"/>
          </a:xfrm>
        </p:spPr>
      </p:pic>
      <p:pic>
        <p:nvPicPr>
          <p:cNvPr id="5" name="Afbeelding 4" descr="Schermafbeelding 2018-04-02 om 09.32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738092"/>
            <a:ext cx="36576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64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9" name="Tijdelijke aanduiding voor inhoud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84001655"/>
              </p:ext>
            </p:extLst>
          </p:nvPr>
        </p:nvGraphicFramePr>
        <p:xfrm>
          <a:off x="443503" y="1458458"/>
          <a:ext cx="8232952" cy="333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758"/>
                <a:gridCol w="1146726"/>
                <a:gridCol w="1056325"/>
                <a:gridCol w="2027075"/>
                <a:gridCol w="2066965"/>
                <a:gridCol w="936103"/>
              </a:tblGrid>
              <a:tr h="429733">
                <a:tc>
                  <a:txBody>
                    <a:bodyPr/>
                    <a:lstStyle/>
                    <a:p>
                      <a:r>
                        <a:rPr lang="nl-NL" sz="1000" dirty="0" err="1" smtClean="0"/>
                        <a:t>Systematic</a:t>
                      </a:r>
                      <a:r>
                        <a:rPr lang="nl-NL" sz="1000" dirty="0" smtClean="0"/>
                        <a:t> Review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Uitkomst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Interventie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Resultaten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Discussie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Level of evidence</a:t>
                      </a:r>
                      <a:endParaRPr lang="nl-NL" sz="1000" dirty="0"/>
                    </a:p>
                  </a:txBody>
                  <a:tcPr>
                    <a:solidFill>
                      <a:srgbClr val="F79646"/>
                    </a:solidFill>
                  </a:tcPr>
                </a:tc>
              </a:tr>
              <a:tr h="290896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42 studies</a:t>
                      </a:r>
                    </a:p>
                    <a:p>
                      <a:endParaRPr lang="en-US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1989-2012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5572 samples</a:t>
                      </a:r>
                    </a:p>
                    <a:p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Diagnose </a:t>
                      </a:r>
                      <a:r>
                        <a:rPr lang="en-US" sz="1000" dirty="0" err="1" smtClean="0"/>
                        <a:t>obv</a:t>
                      </a:r>
                      <a:r>
                        <a:rPr lang="en-US" sz="1000" dirty="0" smtClean="0"/>
                        <a:t> FNA of CNB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baseline="0" dirty="0" smtClean="0"/>
                        <a:t>A</a:t>
                      </a:r>
                      <a:r>
                        <a:rPr lang="en-US" sz="1000" dirty="0" smtClean="0"/>
                        <a:t>ctionable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 smtClean="0"/>
                        <a:t>Non-actionable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“Fraction of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non-actionable diagnosis”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  <a:p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b="1" dirty="0" smtClean="0"/>
                        <a:t>11 CNB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000" b="1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 smtClean="0"/>
                        <a:t>6 FNA + </a:t>
                      </a:r>
                      <a:r>
                        <a:rPr lang="en-US" sz="1000" b="1" dirty="0" smtClean="0"/>
                        <a:t>CNB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000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 smtClean="0"/>
                        <a:t>25 FNA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000" dirty="0" smtClean="0"/>
                        <a:t>Diagnoses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dirty="0" smtClean="0"/>
                        <a:t>73% </a:t>
                      </a:r>
                      <a:r>
                        <a:rPr lang="en-US" sz="1000" dirty="0" err="1" smtClean="0"/>
                        <a:t>lymfomen</a:t>
                      </a:r>
                      <a:endParaRPr lang="en-US" sz="1000" dirty="0" smtClean="0"/>
                    </a:p>
                    <a:p>
                      <a:pPr marL="0" indent="0">
                        <a:buFontTx/>
                        <a:buNone/>
                      </a:pPr>
                      <a:endParaRPr lang="en-US" sz="1000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dirty="0" smtClean="0"/>
                        <a:t>27% non-actionable diagnoses</a:t>
                      </a:r>
                    </a:p>
                    <a:p>
                      <a:pPr marL="628650" lvl="1" indent="-171450">
                        <a:buFontTx/>
                        <a:buChar char="-"/>
                      </a:pPr>
                      <a:r>
                        <a:rPr lang="en-US" sz="1000" dirty="0" smtClean="0"/>
                        <a:t>13% </a:t>
                      </a:r>
                      <a:r>
                        <a:rPr lang="en-US" sz="1000" dirty="0" err="1" smtClean="0"/>
                        <a:t>lymfoom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zonder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volledige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subclassificatie</a:t>
                      </a:r>
                      <a:endParaRPr lang="en-US" sz="1000" baseline="0" dirty="0" smtClean="0"/>
                    </a:p>
                    <a:p>
                      <a:pPr marL="628650" lvl="1" indent="-171450">
                        <a:buFontTx/>
                        <a:buChar char="-"/>
                      </a:pPr>
                      <a:endParaRPr lang="en-US" sz="1000" baseline="0" dirty="0" smtClean="0"/>
                    </a:p>
                    <a:p>
                      <a:pPr marL="628650" lvl="1" indent="-171450">
                        <a:buFontTx/>
                        <a:buChar char="-"/>
                      </a:pPr>
                      <a:r>
                        <a:rPr lang="en-US" sz="1000" dirty="0" smtClean="0"/>
                        <a:t>14% </a:t>
                      </a:r>
                      <a:r>
                        <a:rPr lang="en-US" sz="1000" dirty="0" err="1" smtClean="0"/>
                        <a:t>inconclusief</a:t>
                      </a:r>
                      <a:r>
                        <a:rPr lang="en-US" sz="1000" dirty="0" smtClean="0"/>
                        <a:t> (…)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aseline="0" dirty="0" smtClean="0"/>
                        <a:t>“Non-actionable”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err="1" smtClean="0"/>
                        <a:t>Heterogeen</a:t>
                      </a:r>
                      <a:endParaRPr lang="en-US" sz="1000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dirty="0" smtClean="0"/>
                        <a:t>35 </a:t>
                      </a:r>
                      <a:r>
                        <a:rPr lang="en-US" sz="1000" dirty="0" err="1" smtClean="0"/>
                        <a:t>retrospectief</a:t>
                      </a:r>
                      <a:r>
                        <a:rPr lang="en-US" sz="1000" dirty="0" smtClean="0"/>
                        <a:t> (</a:t>
                      </a:r>
                      <a:r>
                        <a:rPr lang="en-US" sz="1000" dirty="0" err="1" smtClean="0"/>
                        <a:t>geen</a:t>
                      </a:r>
                      <a:r>
                        <a:rPr lang="en-US" sz="1000" dirty="0" smtClean="0"/>
                        <a:t> RCT)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dirty="0" smtClean="0"/>
                        <a:t>18 </a:t>
                      </a:r>
                      <a:r>
                        <a:rPr lang="en-US" sz="1000" dirty="0" err="1" smtClean="0"/>
                        <a:t>geen</a:t>
                      </a:r>
                      <a:r>
                        <a:rPr lang="en-US" sz="1000" dirty="0" smtClean="0"/>
                        <a:t> WHO </a:t>
                      </a:r>
                      <a:r>
                        <a:rPr lang="en-US" sz="1000" dirty="0" err="1" smtClean="0"/>
                        <a:t>classificatie</a:t>
                      </a:r>
                      <a:endParaRPr lang="en-US" sz="1000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dirty="0" smtClean="0"/>
                        <a:t>4 </a:t>
                      </a:r>
                      <a:r>
                        <a:rPr lang="en-US" sz="1000" dirty="0" err="1" smtClean="0"/>
                        <a:t>alleen</a:t>
                      </a:r>
                      <a:r>
                        <a:rPr lang="en-US" sz="1000" dirty="0" smtClean="0"/>
                        <a:t> abstract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dirty="0" smtClean="0"/>
                        <a:t>2 </a:t>
                      </a:r>
                      <a:r>
                        <a:rPr lang="en-US" sz="1000" dirty="0" err="1" smtClean="0"/>
                        <a:t>pediatrische</a:t>
                      </a:r>
                      <a:r>
                        <a:rPr lang="en-US" sz="1000" baseline="0" dirty="0" smtClean="0"/>
                        <a:t> studies</a:t>
                      </a:r>
                      <a:endParaRPr lang="en-US" sz="10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baseline="0" dirty="0" smtClean="0"/>
                        <a:t>Oude data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 smtClean="0"/>
                        <a:t>21 </a:t>
                      </a:r>
                      <a:r>
                        <a:rPr lang="en-US" sz="1000" dirty="0" err="1" smtClean="0"/>
                        <a:t>vóór</a:t>
                      </a:r>
                      <a:r>
                        <a:rPr lang="en-US" sz="1000" dirty="0" smtClean="0"/>
                        <a:t> 2003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baseline="0" dirty="0" err="1" smtClean="0"/>
                        <a:t>Kleine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aantallen</a:t>
                      </a:r>
                      <a:endParaRPr lang="en-US" sz="1000" baseline="0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baseline="0" dirty="0" smtClean="0"/>
                        <a:t>23 n&lt;100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baseline="0" dirty="0" smtClean="0"/>
                        <a:t>FNA versus CNB?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/>
                        <a:t>B of</a:t>
                      </a:r>
                      <a:r>
                        <a:rPr lang="en-US" sz="1000" baseline="0" dirty="0" smtClean="0"/>
                        <a:t> minder</a:t>
                      </a:r>
                      <a:r>
                        <a:rPr lang="en-US" sz="1000" dirty="0" smtClean="0"/>
                        <a:t>?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hthoek 2"/>
          <p:cNvSpPr/>
          <p:nvPr/>
        </p:nvSpPr>
        <p:spPr>
          <a:xfrm>
            <a:off x="3635896" y="1916832"/>
            <a:ext cx="5184576" cy="3672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67744" y="5949280"/>
            <a:ext cx="4572000" cy="5539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nl-NL" sz="1500" dirty="0" smtClean="0">
                <a:solidFill>
                  <a:schemeClr val="bg1">
                    <a:lumMod val="50000"/>
                  </a:schemeClr>
                </a:solidFill>
              </a:rPr>
              <a:t>FNA = Fine </a:t>
            </a:r>
            <a:r>
              <a:rPr lang="nl-NL" sz="1500" dirty="0" err="1" smtClean="0">
                <a:solidFill>
                  <a:schemeClr val="bg1">
                    <a:lumMod val="50000"/>
                  </a:schemeClr>
                </a:solidFill>
              </a:rPr>
              <a:t>Needle</a:t>
            </a:r>
            <a:r>
              <a:rPr lang="nl-NL" sz="15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500" dirty="0" err="1" smtClean="0">
                <a:solidFill>
                  <a:schemeClr val="bg1">
                    <a:lumMod val="50000"/>
                  </a:schemeClr>
                </a:solidFill>
              </a:rPr>
              <a:t>Aspiration</a:t>
            </a:r>
            <a:r>
              <a:rPr lang="nl-NL" sz="1500" dirty="0" smtClean="0">
                <a:solidFill>
                  <a:schemeClr val="bg1">
                    <a:lumMod val="50000"/>
                  </a:schemeClr>
                </a:solidFill>
              </a:rPr>
              <a:t> =  Cytologie</a:t>
            </a:r>
          </a:p>
          <a:p>
            <a:pPr algn="ctr"/>
            <a:r>
              <a:rPr lang="nl-NL" sz="1500" dirty="0" smtClean="0">
                <a:solidFill>
                  <a:schemeClr val="bg1">
                    <a:lumMod val="50000"/>
                  </a:schemeClr>
                </a:solidFill>
              </a:rPr>
              <a:t>CNB = </a:t>
            </a:r>
            <a:r>
              <a:rPr lang="nl-NL" sz="1500" dirty="0" err="1" smtClean="0">
                <a:solidFill>
                  <a:schemeClr val="bg1">
                    <a:lumMod val="50000"/>
                  </a:schemeClr>
                </a:solidFill>
              </a:rPr>
              <a:t>Core</a:t>
            </a:r>
            <a:r>
              <a:rPr lang="nl-NL" sz="15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500" dirty="0" err="1" smtClean="0">
                <a:solidFill>
                  <a:schemeClr val="bg1">
                    <a:lumMod val="50000"/>
                  </a:schemeClr>
                </a:solidFill>
              </a:rPr>
              <a:t>Needle</a:t>
            </a:r>
            <a:r>
              <a:rPr lang="nl-NL" sz="15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500" dirty="0" err="1" smtClean="0">
                <a:solidFill>
                  <a:schemeClr val="bg1">
                    <a:lumMod val="50000"/>
                  </a:schemeClr>
                </a:solidFill>
              </a:rPr>
              <a:t>Biopsy</a:t>
            </a:r>
            <a:r>
              <a:rPr lang="nl-NL" sz="1500" dirty="0" smtClean="0">
                <a:solidFill>
                  <a:schemeClr val="bg1">
                    <a:lumMod val="50000"/>
                  </a:schemeClr>
                </a:solidFill>
              </a:rPr>
              <a:t> = Histologie</a:t>
            </a:r>
            <a:endParaRPr lang="nl-NL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Tijdelijke aanduiding voor inhoud 3" descr="Schermafbeelding 2018-04-02 om 09.32.3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3" t="7149" r="953" b="2532"/>
          <a:stretch/>
        </p:blipFill>
        <p:spPr>
          <a:xfrm>
            <a:off x="-215910" y="116632"/>
            <a:ext cx="6516102" cy="117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7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9" name="Tijdelijke aanduiding voor inhoud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7129093"/>
              </p:ext>
            </p:extLst>
          </p:nvPr>
        </p:nvGraphicFramePr>
        <p:xfrm>
          <a:off x="443503" y="1458458"/>
          <a:ext cx="8232952" cy="333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758"/>
                <a:gridCol w="1146726"/>
                <a:gridCol w="1056325"/>
                <a:gridCol w="2027075"/>
                <a:gridCol w="2066965"/>
                <a:gridCol w="936103"/>
              </a:tblGrid>
              <a:tr h="429733">
                <a:tc>
                  <a:txBody>
                    <a:bodyPr/>
                    <a:lstStyle/>
                    <a:p>
                      <a:r>
                        <a:rPr lang="nl-NL" sz="1000" dirty="0" err="1" smtClean="0"/>
                        <a:t>Systematic</a:t>
                      </a:r>
                      <a:r>
                        <a:rPr lang="nl-NL" sz="1000" dirty="0" smtClean="0"/>
                        <a:t> Review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Uitkomst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Interventie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Resultaten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Discussie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Level of evidence</a:t>
                      </a:r>
                      <a:endParaRPr lang="nl-NL" sz="1000" dirty="0"/>
                    </a:p>
                  </a:txBody>
                  <a:tcPr>
                    <a:solidFill>
                      <a:srgbClr val="F79646"/>
                    </a:solidFill>
                  </a:tcPr>
                </a:tc>
              </a:tr>
              <a:tr h="290896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42 studies</a:t>
                      </a:r>
                    </a:p>
                    <a:p>
                      <a:endParaRPr lang="en-US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1989-2012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5572 samples</a:t>
                      </a:r>
                    </a:p>
                    <a:p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Diagnose </a:t>
                      </a:r>
                      <a:r>
                        <a:rPr lang="en-US" sz="1000" dirty="0" err="1" smtClean="0"/>
                        <a:t>obv</a:t>
                      </a:r>
                      <a:r>
                        <a:rPr lang="en-US" sz="1000" dirty="0" smtClean="0"/>
                        <a:t> FNA of CNB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baseline="0" dirty="0" smtClean="0"/>
                        <a:t>A</a:t>
                      </a:r>
                      <a:r>
                        <a:rPr lang="en-US" sz="1000" dirty="0" smtClean="0"/>
                        <a:t>ctionable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 smtClean="0"/>
                        <a:t>Non-actionable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“Fraction of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non-actionable diagnosis”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  <a:p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b="1" dirty="0" smtClean="0"/>
                        <a:t>11 CNB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000" b="1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 smtClean="0"/>
                        <a:t>6 FNA + </a:t>
                      </a:r>
                      <a:r>
                        <a:rPr lang="en-US" sz="1000" b="1" dirty="0" smtClean="0"/>
                        <a:t>CNB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000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 smtClean="0"/>
                        <a:t>25 FNA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000" dirty="0" smtClean="0"/>
                        <a:t>Diagnoses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dirty="0" smtClean="0"/>
                        <a:t>73% </a:t>
                      </a:r>
                      <a:r>
                        <a:rPr lang="en-US" sz="1000" dirty="0" err="1" smtClean="0"/>
                        <a:t>lymfomen</a:t>
                      </a:r>
                      <a:endParaRPr lang="en-US" sz="1000" dirty="0" smtClean="0"/>
                    </a:p>
                    <a:p>
                      <a:pPr marL="0" indent="0">
                        <a:buFontTx/>
                        <a:buNone/>
                      </a:pPr>
                      <a:endParaRPr lang="en-US" sz="1000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dirty="0" smtClean="0"/>
                        <a:t>27% non-actionable diagnoses</a:t>
                      </a:r>
                    </a:p>
                    <a:p>
                      <a:pPr marL="628650" lvl="1" indent="-171450">
                        <a:buFontTx/>
                        <a:buChar char="-"/>
                      </a:pPr>
                      <a:r>
                        <a:rPr lang="en-US" sz="1000" dirty="0" smtClean="0"/>
                        <a:t>13% </a:t>
                      </a:r>
                      <a:r>
                        <a:rPr lang="en-US" sz="1000" dirty="0" err="1" smtClean="0"/>
                        <a:t>lymfoom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zonder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volledige</a:t>
                      </a:r>
                      <a:r>
                        <a:rPr lang="en-US" sz="1000" baseline="0" dirty="0" smtClean="0"/>
                        <a:t> sub-</a:t>
                      </a:r>
                      <a:r>
                        <a:rPr lang="en-US" sz="1000" baseline="0" dirty="0" err="1" smtClean="0"/>
                        <a:t>classificatie</a:t>
                      </a:r>
                      <a:endParaRPr lang="en-US" sz="1000" baseline="0" dirty="0" smtClean="0"/>
                    </a:p>
                    <a:p>
                      <a:pPr marL="628650" lvl="1" indent="-171450">
                        <a:buFontTx/>
                        <a:buChar char="-"/>
                      </a:pPr>
                      <a:endParaRPr lang="en-US" sz="1000" baseline="0" dirty="0" smtClean="0"/>
                    </a:p>
                    <a:p>
                      <a:pPr marL="628650" lvl="1" indent="-171450">
                        <a:buFontTx/>
                        <a:buChar char="-"/>
                      </a:pPr>
                      <a:r>
                        <a:rPr lang="en-US" sz="1000" dirty="0" smtClean="0"/>
                        <a:t>14% </a:t>
                      </a:r>
                      <a:r>
                        <a:rPr lang="en-US" sz="1000" dirty="0" err="1" smtClean="0"/>
                        <a:t>inconclusief</a:t>
                      </a:r>
                      <a:r>
                        <a:rPr lang="en-US" sz="1000" dirty="0" smtClean="0"/>
                        <a:t> (…)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aseline="0" dirty="0" smtClean="0"/>
                        <a:t>“Non-actionable”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err="1" smtClean="0"/>
                        <a:t>Heterogeen</a:t>
                      </a:r>
                      <a:endParaRPr lang="en-US" sz="1000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dirty="0" smtClean="0"/>
                        <a:t>35 </a:t>
                      </a:r>
                      <a:r>
                        <a:rPr lang="en-US" sz="1000" dirty="0" err="1" smtClean="0"/>
                        <a:t>retrospectief</a:t>
                      </a:r>
                      <a:r>
                        <a:rPr lang="en-US" sz="1000" dirty="0" smtClean="0"/>
                        <a:t> (</a:t>
                      </a:r>
                      <a:r>
                        <a:rPr lang="en-US" sz="1000" dirty="0" err="1" smtClean="0"/>
                        <a:t>geen</a:t>
                      </a:r>
                      <a:r>
                        <a:rPr lang="en-US" sz="1000" dirty="0" smtClean="0"/>
                        <a:t> RCT)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dirty="0" smtClean="0"/>
                        <a:t>18 </a:t>
                      </a:r>
                      <a:r>
                        <a:rPr lang="en-US" sz="1000" dirty="0" err="1" smtClean="0"/>
                        <a:t>geen</a:t>
                      </a:r>
                      <a:r>
                        <a:rPr lang="en-US" sz="1000" dirty="0" smtClean="0"/>
                        <a:t> WHO </a:t>
                      </a:r>
                      <a:r>
                        <a:rPr lang="en-US" sz="1000" dirty="0" err="1" smtClean="0"/>
                        <a:t>classificatie</a:t>
                      </a:r>
                      <a:endParaRPr lang="en-US" sz="1000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dirty="0" smtClean="0"/>
                        <a:t>4 </a:t>
                      </a:r>
                      <a:r>
                        <a:rPr lang="en-US" sz="1000" dirty="0" err="1" smtClean="0"/>
                        <a:t>alleen</a:t>
                      </a:r>
                      <a:r>
                        <a:rPr lang="en-US" sz="1000" dirty="0" smtClean="0"/>
                        <a:t> abstract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dirty="0" smtClean="0"/>
                        <a:t>2 </a:t>
                      </a:r>
                      <a:r>
                        <a:rPr lang="en-US" sz="1000" dirty="0" err="1" smtClean="0"/>
                        <a:t>pediatrische</a:t>
                      </a:r>
                      <a:r>
                        <a:rPr lang="en-US" sz="1000" baseline="0" dirty="0" smtClean="0"/>
                        <a:t> studies</a:t>
                      </a:r>
                      <a:endParaRPr lang="en-US" sz="10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baseline="0" dirty="0" smtClean="0"/>
                        <a:t>Oude data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 smtClean="0"/>
                        <a:t>21 </a:t>
                      </a:r>
                      <a:r>
                        <a:rPr lang="en-US" sz="1000" dirty="0" err="1" smtClean="0"/>
                        <a:t>vóór</a:t>
                      </a:r>
                      <a:r>
                        <a:rPr lang="en-US" sz="1000" dirty="0" smtClean="0"/>
                        <a:t> 2003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baseline="0" dirty="0" err="1" smtClean="0"/>
                        <a:t>Kleine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aantallen</a:t>
                      </a:r>
                      <a:endParaRPr lang="en-US" sz="1000" baseline="0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baseline="0" dirty="0" smtClean="0"/>
                        <a:t>23 n&lt;100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baseline="0" dirty="0" smtClean="0"/>
                        <a:t>FNA versus CNB?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/>
                        <a:t>B of</a:t>
                      </a:r>
                      <a:r>
                        <a:rPr lang="en-US" sz="1000" baseline="0" dirty="0" smtClean="0"/>
                        <a:t> minder</a:t>
                      </a:r>
                      <a:r>
                        <a:rPr lang="en-US" sz="1000" dirty="0" smtClean="0"/>
                        <a:t>?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hthoek 2"/>
          <p:cNvSpPr/>
          <p:nvPr/>
        </p:nvSpPr>
        <p:spPr>
          <a:xfrm>
            <a:off x="5652120" y="1916832"/>
            <a:ext cx="3312368" cy="3672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pic>
        <p:nvPicPr>
          <p:cNvPr id="6" name="Tijdelijke aanduiding voor inhoud 3" descr="Schermafbeelding 2018-04-02 om 09.32.3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3" t="7149" r="953" b="2532"/>
          <a:stretch/>
        </p:blipFill>
        <p:spPr>
          <a:xfrm>
            <a:off x="-215910" y="116632"/>
            <a:ext cx="6516102" cy="117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14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9" name="Tijdelijke aanduiding voor inhoud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0846858"/>
              </p:ext>
            </p:extLst>
          </p:nvPr>
        </p:nvGraphicFramePr>
        <p:xfrm>
          <a:off x="443503" y="1458458"/>
          <a:ext cx="8232952" cy="333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758"/>
                <a:gridCol w="1146726"/>
                <a:gridCol w="1056325"/>
                <a:gridCol w="2027075"/>
                <a:gridCol w="2066965"/>
                <a:gridCol w="936103"/>
              </a:tblGrid>
              <a:tr h="429733">
                <a:tc>
                  <a:txBody>
                    <a:bodyPr/>
                    <a:lstStyle/>
                    <a:p>
                      <a:r>
                        <a:rPr lang="nl-NL" sz="1000" dirty="0" err="1" smtClean="0"/>
                        <a:t>Systematic</a:t>
                      </a:r>
                      <a:r>
                        <a:rPr lang="nl-NL" sz="1000" dirty="0" smtClean="0"/>
                        <a:t> Review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Uitkomst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Interventie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Resultaten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Discussie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Level of evidence</a:t>
                      </a:r>
                      <a:endParaRPr lang="nl-NL" sz="1000" dirty="0"/>
                    </a:p>
                  </a:txBody>
                  <a:tcPr>
                    <a:solidFill>
                      <a:srgbClr val="F79646"/>
                    </a:solidFill>
                  </a:tcPr>
                </a:tc>
              </a:tr>
              <a:tr h="290896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42 studies</a:t>
                      </a:r>
                    </a:p>
                    <a:p>
                      <a:endParaRPr lang="en-US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1989-2012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5572 samples</a:t>
                      </a:r>
                    </a:p>
                    <a:p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Diagnose </a:t>
                      </a:r>
                      <a:r>
                        <a:rPr lang="en-US" sz="1000" dirty="0" err="1" smtClean="0"/>
                        <a:t>obv</a:t>
                      </a:r>
                      <a:r>
                        <a:rPr lang="en-US" sz="1000" dirty="0" smtClean="0"/>
                        <a:t> FNA of CNB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baseline="0" dirty="0" smtClean="0"/>
                        <a:t>A</a:t>
                      </a:r>
                      <a:r>
                        <a:rPr lang="en-US" sz="1000" dirty="0" smtClean="0"/>
                        <a:t>ctionable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 smtClean="0"/>
                        <a:t>Non-actionable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“Fraction of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non-actionable diagnosis”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  <a:p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b="1" dirty="0" smtClean="0"/>
                        <a:t>11 CNB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000" b="1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 smtClean="0"/>
                        <a:t>6 FNA + </a:t>
                      </a:r>
                      <a:r>
                        <a:rPr lang="en-US" sz="1000" b="1" dirty="0" smtClean="0"/>
                        <a:t>CNB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000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 smtClean="0"/>
                        <a:t>25 FNA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000" dirty="0" smtClean="0"/>
                        <a:t>Diagnoses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dirty="0" smtClean="0"/>
                        <a:t>73% </a:t>
                      </a:r>
                      <a:r>
                        <a:rPr lang="en-US" sz="1000" dirty="0" err="1" smtClean="0"/>
                        <a:t>lymfomen</a:t>
                      </a:r>
                      <a:endParaRPr lang="en-US" sz="1000" dirty="0" smtClean="0"/>
                    </a:p>
                    <a:p>
                      <a:pPr marL="0" indent="0">
                        <a:buFontTx/>
                        <a:buNone/>
                      </a:pPr>
                      <a:endParaRPr lang="en-US" sz="1000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dirty="0" smtClean="0"/>
                        <a:t>27% non-actionable diagnoses</a:t>
                      </a:r>
                    </a:p>
                    <a:p>
                      <a:pPr marL="628650" lvl="1" indent="-171450">
                        <a:buFontTx/>
                        <a:buChar char="-"/>
                      </a:pPr>
                      <a:r>
                        <a:rPr lang="en-US" sz="1000" dirty="0" smtClean="0"/>
                        <a:t>13% </a:t>
                      </a:r>
                      <a:r>
                        <a:rPr lang="en-US" sz="1000" dirty="0" err="1" smtClean="0"/>
                        <a:t>lymfoom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zonder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volledige</a:t>
                      </a:r>
                      <a:r>
                        <a:rPr lang="en-US" sz="1000" baseline="0" dirty="0" smtClean="0"/>
                        <a:t> sub-</a:t>
                      </a:r>
                      <a:r>
                        <a:rPr lang="en-US" sz="1000" baseline="0" dirty="0" err="1" smtClean="0"/>
                        <a:t>classificatie</a:t>
                      </a:r>
                      <a:endParaRPr lang="en-US" sz="1000" baseline="0" dirty="0" smtClean="0"/>
                    </a:p>
                    <a:p>
                      <a:pPr marL="628650" lvl="1" indent="-171450">
                        <a:buFontTx/>
                        <a:buChar char="-"/>
                      </a:pPr>
                      <a:endParaRPr lang="en-US" sz="1000" baseline="0" dirty="0" smtClean="0"/>
                    </a:p>
                    <a:p>
                      <a:pPr marL="628650" lvl="1" indent="-171450">
                        <a:buFontTx/>
                        <a:buChar char="-"/>
                      </a:pPr>
                      <a:r>
                        <a:rPr lang="en-US" sz="1000" dirty="0" smtClean="0"/>
                        <a:t>14% </a:t>
                      </a:r>
                      <a:r>
                        <a:rPr lang="en-US" sz="1000" dirty="0" err="1" smtClean="0"/>
                        <a:t>inconclusief</a:t>
                      </a:r>
                      <a:r>
                        <a:rPr lang="en-US" sz="1000" dirty="0" smtClean="0"/>
                        <a:t> (…)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aseline="0" dirty="0" smtClean="0"/>
                        <a:t>“Non-actionable”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err="1" smtClean="0"/>
                        <a:t>Heterogene</a:t>
                      </a:r>
                      <a:r>
                        <a:rPr lang="en-US" sz="1000" baseline="0" dirty="0" smtClean="0"/>
                        <a:t> data</a:t>
                      </a:r>
                      <a:endParaRPr lang="en-US" sz="1000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dirty="0" err="1" smtClean="0"/>
                        <a:t>retrospectief</a:t>
                      </a:r>
                      <a:r>
                        <a:rPr lang="en-US" sz="1000" dirty="0" smtClean="0"/>
                        <a:t> (</a:t>
                      </a:r>
                      <a:r>
                        <a:rPr lang="en-US" sz="1000" dirty="0" err="1" smtClean="0"/>
                        <a:t>geen</a:t>
                      </a:r>
                      <a:r>
                        <a:rPr lang="en-US" sz="1000" dirty="0" smtClean="0"/>
                        <a:t> RCT)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dirty="0" err="1" smtClean="0"/>
                        <a:t>geen</a:t>
                      </a:r>
                      <a:r>
                        <a:rPr lang="en-US" sz="1000" dirty="0" smtClean="0"/>
                        <a:t> WHO </a:t>
                      </a:r>
                      <a:r>
                        <a:rPr lang="en-US" sz="1000" dirty="0" err="1" smtClean="0"/>
                        <a:t>classificatie</a:t>
                      </a:r>
                      <a:endParaRPr lang="en-US" sz="1000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dirty="0" err="1" smtClean="0"/>
                        <a:t>kleine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aantallen</a:t>
                      </a:r>
                      <a:endParaRPr lang="en-US" sz="10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b="1" baseline="0" dirty="0" smtClean="0"/>
                        <a:t>FNA versus CNB?</a:t>
                      </a:r>
                      <a:endParaRPr lang="en-US" sz="1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/>
                        <a:t>B of</a:t>
                      </a:r>
                      <a:r>
                        <a:rPr lang="en-US" sz="1000" baseline="0" dirty="0" smtClean="0"/>
                        <a:t> minder</a:t>
                      </a:r>
                      <a:r>
                        <a:rPr lang="en-US" sz="1000" dirty="0" smtClean="0"/>
                        <a:t>?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hthoek 2"/>
          <p:cNvSpPr/>
          <p:nvPr/>
        </p:nvSpPr>
        <p:spPr>
          <a:xfrm>
            <a:off x="7740352" y="1916832"/>
            <a:ext cx="1224136" cy="3672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pic>
        <p:nvPicPr>
          <p:cNvPr id="6" name="Tijdelijke aanduiding voor inhoud 3" descr="Schermafbeelding 2018-04-02 om 09.32.3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3" t="7149" r="953" b="2532"/>
          <a:stretch/>
        </p:blipFill>
        <p:spPr>
          <a:xfrm>
            <a:off x="-215910" y="116632"/>
            <a:ext cx="6516102" cy="1173027"/>
          </a:xfrm>
          <a:prstGeom prst="rect">
            <a:avLst/>
          </a:prstGeom>
        </p:spPr>
      </p:pic>
      <p:sp>
        <p:nvSpPr>
          <p:cNvPr id="26" name="Rechthoek 25"/>
          <p:cNvSpPr/>
          <p:nvPr/>
        </p:nvSpPr>
        <p:spPr>
          <a:xfrm>
            <a:off x="1475656" y="1844824"/>
            <a:ext cx="7488832" cy="3672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grpSp>
        <p:nvGrpSpPr>
          <p:cNvPr id="27" name="Groeperen 26"/>
          <p:cNvGrpSpPr/>
          <p:nvPr/>
        </p:nvGrpSpPr>
        <p:grpSpPr>
          <a:xfrm>
            <a:off x="2627784" y="1872763"/>
            <a:ext cx="7457179" cy="4968552"/>
            <a:chOff x="1686821" y="1918296"/>
            <a:chExt cx="7457179" cy="4968552"/>
          </a:xfrm>
        </p:grpSpPr>
        <p:grpSp>
          <p:nvGrpSpPr>
            <p:cNvPr id="28" name="Groeperen 27"/>
            <p:cNvGrpSpPr/>
            <p:nvPr/>
          </p:nvGrpSpPr>
          <p:grpSpPr>
            <a:xfrm>
              <a:off x="1686821" y="1918296"/>
              <a:ext cx="5020428" cy="4968552"/>
              <a:chOff x="1194866" y="910311"/>
              <a:chExt cx="5456987" cy="5400600"/>
            </a:xfrm>
          </p:grpSpPr>
          <p:sp>
            <p:nvSpPr>
              <p:cNvPr id="30" name="Rechthoek 29"/>
              <p:cNvSpPr/>
              <p:nvPr/>
            </p:nvSpPr>
            <p:spPr>
              <a:xfrm>
                <a:off x="3195469" y="910311"/>
                <a:ext cx="3456384" cy="54006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31" name="Groeperen 30"/>
              <p:cNvGrpSpPr/>
              <p:nvPr/>
            </p:nvGrpSpPr>
            <p:grpSpPr>
              <a:xfrm>
                <a:off x="1194866" y="1052736"/>
                <a:ext cx="3161110" cy="5115122"/>
                <a:chOff x="683569" y="1412776"/>
                <a:chExt cx="3161110" cy="5115122"/>
              </a:xfrm>
            </p:grpSpPr>
            <p:pic>
              <p:nvPicPr>
                <p:cNvPr id="32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63" t="5065" r="42699" b="57990"/>
                <a:stretch/>
              </p:blipFill>
              <p:spPr bwMode="auto">
                <a:xfrm>
                  <a:off x="1449038" y="1497772"/>
                  <a:ext cx="2395641" cy="46072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3" name="Tekstvak 32"/>
                <p:cNvSpPr txBox="1"/>
                <p:nvPr/>
              </p:nvSpPr>
              <p:spPr>
                <a:xfrm rot="19800000">
                  <a:off x="1187624" y="6086558"/>
                  <a:ext cx="9361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 smtClean="0"/>
                    <a:t>Overall</a:t>
                  </a:r>
                  <a:endParaRPr lang="nl-NL" dirty="0"/>
                </a:p>
              </p:txBody>
            </p:sp>
            <p:sp>
              <p:nvSpPr>
                <p:cNvPr id="34" name="Tekstvak 33"/>
                <p:cNvSpPr txBox="1"/>
                <p:nvPr/>
              </p:nvSpPr>
              <p:spPr>
                <a:xfrm rot="19800000">
                  <a:off x="1878078" y="6158566"/>
                  <a:ext cx="9361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nl-NL" dirty="0" smtClean="0"/>
                    <a:t>FNA</a:t>
                  </a:r>
                  <a:endParaRPr lang="nl-NL" dirty="0"/>
                </a:p>
              </p:txBody>
            </p:sp>
            <p:sp>
              <p:nvSpPr>
                <p:cNvPr id="35" name="Tekstvak 34"/>
                <p:cNvSpPr txBox="1"/>
                <p:nvPr/>
              </p:nvSpPr>
              <p:spPr>
                <a:xfrm rot="19800000">
                  <a:off x="2742174" y="6158566"/>
                  <a:ext cx="9361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nl-NL" dirty="0" smtClean="0"/>
                    <a:t>CNB</a:t>
                  </a:r>
                  <a:endParaRPr lang="nl-NL" dirty="0"/>
                </a:p>
              </p:txBody>
            </p:sp>
            <p:sp>
              <p:nvSpPr>
                <p:cNvPr id="36" name="Tekstvak 35"/>
                <p:cNvSpPr txBox="1"/>
                <p:nvPr/>
              </p:nvSpPr>
              <p:spPr>
                <a:xfrm rot="16200000">
                  <a:off x="-1328010" y="3424355"/>
                  <a:ext cx="439248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NL" dirty="0"/>
                    <a:t>N</a:t>
                  </a:r>
                  <a:r>
                    <a:rPr lang="nl-NL" dirty="0" smtClean="0"/>
                    <a:t>on-</a:t>
                  </a:r>
                  <a:r>
                    <a:rPr lang="nl-NL" dirty="0" err="1" smtClean="0"/>
                    <a:t>actionable</a:t>
                  </a:r>
                  <a:r>
                    <a:rPr lang="nl-NL" dirty="0" smtClean="0"/>
                    <a:t> diagnosis , %</a:t>
                  </a:r>
                  <a:endParaRPr lang="nl-NL" dirty="0"/>
                </a:p>
              </p:txBody>
            </p:sp>
            <p:sp>
              <p:nvSpPr>
                <p:cNvPr id="37" name="Tekstvak 36"/>
                <p:cNvSpPr txBox="1"/>
                <p:nvPr/>
              </p:nvSpPr>
              <p:spPr>
                <a:xfrm rot="16200000">
                  <a:off x="972054" y="5796426"/>
                  <a:ext cx="5124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NL" dirty="0" smtClean="0"/>
                    <a:t>0</a:t>
                  </a:r>
                  <a:endParaRPr lang="nl-NL" dirty="0"/>
                </a:p>
              </p:txBody>
            </p:sp>
            <p:sp>
              <p:nvSpPr>
                <p:cNvPr id="38" name="Tekstvak 37"/>
                <p:cNvSpPr txBox="1"/>
                <p:nvPr/>
              </p:nvSpPr>
              <p:spPr>
                <a:xfrm rot="16200000">
                  <a:off x="868235" y="3892406"/>
                  <a:ext cx="7200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NL" dirty="0" smtClean="0"/>
                    <a:t>30</a:t>
                  </a:r>
                  <a:endParaRPr lang="nl-NL" dirty="0"/>
                </a:p>
              </p:txBody>
            </p:sp>
            <p:sp>
              <p:nvSpPr>
                <p:cNvPr id="39" name="Tekstvak 38"/>
                <p:cNvSpPr txBox="1"/>
                <p:nvPr/>
              </p:nvSpPr>
              <p:spPr>
                <a:xfrm rot="16200000">
                  <a:off x="868235" y="5188550"/>
                  <a:ext cx="7200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NL" dirty="0" smtClean="0"/>
                    <a:t>10</a:t>
                  </a:r>
                  <a:endParaRPr lang="nl-NL" dirty="0"/>
                </a:p>
              </p:txBody>
            </p:sp>
            <p:sp>
              <p:nvSpPr>
                <p:cNvPr id="40" name="Tekstvak 39"/>
                <p:cNvSpPr txBox="1"/>
                <p:nvPr/>
              </p:nvSpPr>
              <p:spPr>
                <a:xfrm rot="16200000">
                  <a:off x="868235" y="4540477"/>
                  <a:ext cx="7200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NL" dirty="0" smtClean="0"/>
                    <a:t>20</a:t>
                  </a:r>
                  <a:endParaRPr lang="nl-NL" dirty="0"/>
                </a:p>
              </p:txBody>
            </p:sp>
            <p:sp>
              <p:nvSpPr>
                <p:cNvPr id="41" name="Tekstvak 40"/>
                <p:cNvSpPr txBox="1"/>
                <p:nvPr/>
              </p:nvSpPr>
              <p:spPr>
                <a:xfrm rot="16200000">
                  <a:off x="868235" y="3316341"/>
                  <a:ext cx="7200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NL" dirty="0" smtClean="0"/>
                    <a:t>40</a:t>
                  </a:r>
                  <a:endParaRPr lang="nl-NL" dirty="0"/>
                </a:p>
              </p:txBody>
            </p:sp>
            <p:sp>
              <p:nvSpPr>
                <p:cNvPr id="42" name="Tekstvak 41"/>
                <p:cNvSpPr txBox="1"/>
                <p:nvPr/>
              </p:nvSpPr>
              <p:spPr>
                <a:xfrm rot="16200000">
                  <a:off x="868235" y="2596261"/>
                  <a:ext cx="7200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NL" dirty="0" smtClean="0"/>
                    <a:t>50</a:t>
                  </a:r>
                  <a:endParaRPr lang="nl-NL" dirty="0"/>
                </a:p>
              </p:txBody>
            </p:sp>
            <p:sp>
              <p:nvSpPr>
                <p:cNvPr id="43" name="Tekstvak 42"/>
                <p:cNvSpPr txBox="1"/>
                <p:nvPr/>
              </p:nvSpPr>
              <p:spPr>
                <a:xfrm rot="16200000">
                  <a:off x="868236" y="1948190"/>
                  <a:ext cx="7200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NL" dirty="0" smtClean="0"/>
                    <a:t>60</a:t>
                  </a:r>
                  <a:endParaRPr lang="nl-NL" dirty="0"/>
                </a:p>
              </p:txBody>
            </p:sp>
          </p:grpSp>
        </p:grpSp>
        <p:sp>
          <p:nvSpPr>
            <p:cNvPr id="29" name="Rechthoek 28"/>
            <p:cNvSpPr/>
            <p:nvPr/>
          </p:nvSpPr>
          <p:spPr>
            <a:xfrm>
              <a:off x="5220072" y="2996952"/>
              <a:ext cx="3923928" cy="170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dirty="0" smtClean="0"/>
                <a:t>Fractie van “non-actionable diagnosis”</a:t>
              </a:r>
            </a:p>
            <a:p>
              <a:endParaRPr lang="en-US" sz="1500" dirty="0" smtClean="0"/>
            </a:p>
            <a:p>
              <a:pPr marL="285750" indent="-285750">
                <a:buFontTx/>
                <a:buChar char="-"/>
              </a:pPr>
              <a:r>
                <a:rPr lang="en-US" sz="1500" dirty="0" smtClean="0"/>
                <a:t>Overall 27%</a:t>
              </a:r>
            </a:p>
            <a:p>
              <a:pPr marL="285750" indent="-285750">
                <a:buFontTx/>
                <a:buChar char="-"/>
              </a:pPr>
              <a:r>
                <a:rPr lang="en-US" sz="1500" dirty="0" smtClean="0"/>
                <a:t>FNA 27-29%</a:t>
              </a:r>
            </a:p>
            <a:p>
              <a:pPr marL="285750" indent="-285750">
                <a:buFontTx/>
                <a:buChar char="-"/>
              </a:pPr>
              <a:r>
                <a:rPr lang="en-US" sz="1500" dirty="0" smtClean="0"/>
                <a:t>CNB  15%</a:t>
              </a:r>
            </a:p>
            <a:p>
              <a:endParaRPr lang="en-US" sz="1500" dirty="0" smtClean="0"/>
            </a:p>
            <a:p>
              <a:r>
                <a:rPr lang="en-US" sz="1500" b="1" dirty="0" smtClean="0"/>
                <a:t>Significantie?</a:t>
              </a:r>
              <a:endParaRPr lang="en-US" sz="15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85273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9" name="Tijdelijke aanduiding voor inhoud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86916133"/>
              </p:ext>
            </p:extLst>
          </p:nvPr>
        </p:nvGraphicFramePr>
        <p:xfrm>
          <a:off x="443503" y="1458458"/>
          <a:ext cx="8232952" cy="333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758"/>
                <a:gridCol w="1146726"/>
                <a:gridCol w="1056325"/>
                <a:gridCol w="2027075"/>
                <a:gridCol w="2066965"/>
                <a:gridCol w="936103"/>
              </a:tblGrid>
              <a:tr h="429733">
                <a:tc>
                  <a:txBody>
                    <a:bodyPr/>
                    <a:lstStyle/>
                    <a:p>
                      <a:r>
                        <a:rPr lang="nl-NL" sz="1000" dirty="0" err="1" smtClean="0"/>
                        <a:t>Systematic</a:t>
                      </a:r>
                      <a:r>
                        <a:rPr lang="nl-NL" sz="1000" dirty="0" smtClean="0"/>
                        <a:t> Review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Uitkomst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Interventie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Resultaten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Discussie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Level of evidence</a:t>
                      </a:r>
                      <a:endParaRPr lang="nl-NL" sz="1000" dirty="0"/>
                    </a:p>
                  </a:txBody>
                  <a:tcPr>
                    <a:solidFill>
                      <a:srgbClr val="F79646"/>
                    </a:solidFill>
                  </a:tcPr>
                </a:tc>
              </a:tr>
              <a:tr h="290896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42 studies</a:t>
                      </a:r>
                    </a:p>
                    <a:p>
                      <a:endParaRPr lang="en-US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1989-2012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5572 samples</a:t>
                      </a:r>
                    </a:p>
                    <a:p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Diagnose </a:t>
                      </a:r>
                      <a:r>
                        <a:rPr lang="en-US" sz="1000" dirty="0" err="1" smtClean="0"/>
                        <a:t>obv</a:t>
                      </a:r>
                      <a:r>
                        <a:rPr lang="en-US" sz="1000" dirty="0" smtClean="0"/>
                        <a:t> FNA of CNB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baseline="0" dirty="0" smtClean="0"/>
                        <a:t>A</a:t>
                      </a:r>
                      <a:r>
                        <a:rPr lang="en-US" sz="1000" dirty="0" smtClean="0"/>
                        <a:t>ctionable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 smtClean="0"/>
                        <a:t>Non-actionable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“Fraction of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non-actionable diagnosis”</a:t>
                      </a:r>
                    </a:p>
                    <a:p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b="1" dirty="0" smtClean="0"/>
                        <a:t>11 CNB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000" b="1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 smtClean="0"/>
                        <a:t>6 FNA + </a:t>
                      </a:r>
                      <a:r>
                        <a:rPr lang="en-US" sz="1000" b="1" dirty="0" smtClean="0"/>
                        <a:t>CNB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000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 smtClean="0"/>
                        <a:t>25 FNA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000" dirty="0" smtClean="0"/>
                        <a:t>Diagnoses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dirty="0" smtClean="0"/>
                        <a:t>73% </a:t>
                      </a:r>
                      <a:r>
                        <a:rPr lang="en-US" sz="1000" dirty="0" err="1" smtClean="0"/>
                        <a:t>lymfomen</a:t>
                      </a:r>
                      <a:endParaRPr lang="en-US" sz="1000" dirty="0" smtClean="0"/>
                    </a:p>
                    <a:p>
                      <a:pPr marL="0" indent="0">
                        <a:buFontTx/>
                        <a:buNone/>
                      </a:pPr>
                      <a:endParaRPr lang="en-US" sz="1000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dirty="0" smtClean="0"/>
                        <a:t>27% non-actionable diagnoses</a:t>
                      </a:r>
                    </a:p>
                    <a:p>
                      <a:pPr marL="628650" lvl="1" indent="-171450">
                        <a:buFontTx/>
                        <a:buChar char="-"/>
                      </a:pPr>
                      <a:r>
                        <a:rPr lang="en-US" sz="1000" dirty="0" smtClean="0"/>
                        <a:t>13% </a:t>
                      </a:r>
                      <a:r>
                        <a:rPr lang="en-US" sz="1000" dirty="0" err="1" smtClean="0"/>
                        <a:t>lymfoom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zonder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volledige</a:t>
                      </a:r>
                      <a:r>
                        <a:rPr lang="en-US" sz="1000" baseline="0" dirty="0" smtClean="0"/>
                        <a:t> sub-</a:t>
                      </a:r>
                      <a:r>
                        <a:rPr lang="en-US" sz="1000" baseline="0" dirty="0" err="1" smtClean="0"/>
                        <a:t>classificatie</a:t>
                      </a:r>
                      <a:endParaRPr lang="en-US" sz="1000" baseline="0" dirty="0" smtClean="0"/>
                    </a:p>
                    <a:p>
                      <a:pPr marL="628650" lvl="1" indent="-171450">
                        <a:buFontTx/>
                        <a:buChar char="-"/>
                      </a:pPr>
                      <a:endParaRPr lang="en-US" sz="1000" baseline="0" dirty="0" smtClean="0"/>
                    </a:p>
                    <a:p>
                      <a:pPr marL="628650" lvl="1" indent="-171450">
                        <a:buFontTx/>
                        <a:buChar char="-"/>
                      </a:pPr>
                      <a:r>
                        <a:rPr lang="en-US" sz="1000" dirty="0" smtClean="0"/>
                        <a:t>14% </a:t>
                      </a:r>
                      <a:r>
                        <a:rPr lang="en-US" sz="1000" dirty="0" err="1" smtClean="0"/>
                        <a:t>inconclusief</a:t>
                      </a:r>
                      <a:r>
                        <a:rPr lang="en-US" sz="1000" dirty="0" smtClean="0"/>
                        <a:t> (…)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aseline="0" dirty="0" smtClean="0"/>
                        <a:t>“Non-actionable”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err="1" smtClean="0"/>
                        <a:t>Heterogene</a:t>
                      </a:r>
                      <a:r>
                        <a:rPr lang="en-US" sz="1000" baseline="0" dirty="0" smtClean="0"/>
                        <a:t> data</a:t>
                      </a:r>
                      <a:endParaRPr lang="en-US" sz="1000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dirty="0" err="1" smtClean="0"/>
                        <a:t>retrospectief</a:t>
                      </a:r>
                      <a:r>
                        <a:rPr lang="en-US" sz="1000" dirty="0" smtClean="0"/>
                        <a:t> (</a:t>
                      </a:r>
                      <a:r>
                        <a:rPr lang="en-US" sz="1000" dirty="0" err="1" smtClean="0"/>
                        <a:t>geen</a:t>
                      </a:r>
                      <a:r>
                        <a:rPr lang="en-US" sz="1000" dirty="0" smtClean="0"/>
                        <a:t> RCT)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dirty="0" err="1" smtClean="0"/>
                        <a:t>geen</a:t>
                      </a:r>
                      <a:r>
                        <a:rPr lang="en-US" sz="1000" dirty="0" smtClean="0"/>
                        <a:t> WHO </a:t>
                      </a:r>
                      <a:r>
                        <a:rPr lang="en-US" sz="1000" dirty="0" err="1" smtClean="0"/>
                        <a:t>classificatie</a:t>
                      </a:r>
                      <a:endParaRPr lang="en-US" sz="1000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dirty="0" err="1" smtClean="0"/>
                        <a:t>Kleine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aantallen</a:t>
                      </a:r>
                      <a:endParaRPr lang="en-US" sz="10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baseline="0" dirty="0" smtClean="0"/>
                        <a:t>FNA versus CNB?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/>
                        <a:t>B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Tijdelijke aanduiding voor inhoud 3" descr="Schermafbeelding 2018-04-02 om 09.32.3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3" t="7149" r="953" b="2532"/>
          <a:stretch/>
        </p:blipFill>
        <p:spPr>
          <a:xfrm>
            <a:off x="-215910" y="116632"/>
            <a:ext cx="6516102" cy="117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72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Schermafbeelding 2018-04-02 om 10.28.3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248" b="-362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94116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9" name="Tijdelijke aanduiding voor inhoud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53539096"/>
              </p:ext>
            </p:extLst>
          </p:nvPr>
        </p:nvGraphicFramePr>
        <p:xfrm>
          <a:off x="395536" y="1461859"/>
          <a:ext cx="8352929" cy="36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894"/>
                <a:gridCol w="1520195"/>
                <a:gridCol w="1520195"/>
                <a:gridCol w="1894364"/>
                <a:gridCol w="1800200"/>
                <a:gridCol w="720081"/>
              </a:tblGrid>
              <a:tr h="403493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Studie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Populatie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Uitkomstmaat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Resultaten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Discussie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Level of evidence</a:t>
                      </a:r>
                      <a:endParaRPr lang="nl-NL" sz="1000" dirty="0"/>
                    </a:p>
                  </a:txBody>
                  <a:tcPr>
                    <a:solidFill>
                      <a:srgbClr val="F79646"/>
                    </a:solidFill>
                  </a:tcPr>
                </a:tc>
              </a:tr>
              <a:tr h="3196907">
                <a:tc>
                  <a:txBody>
                    <a:bodyPr/>
                    <a:lstStyle/>
                    <a:p>
                      <a:r>
                        <a:rPr lang="nl-NL" sz="1000" dirty="0" err="1" smtClean="0"/>
                        <a:t>Registry</a:t>
                      </a:r>
                      <a:endParaRPr lang="nl-NL" sz="1000" dirty="0" smtClean="0"/>
                    </a:p>
                    <a:p>
                      <a:endParaRPr lang="nl-NL" sz="1000" dirty="0" smtClean="0"/>
                    </a:p>
                    <a:p>
                      <a:r>
                        <a:rPr lang="nl-NL" sz="1000" dirty="0" smtClean="0"/>
                        <a:t>Multicenter</a:t>
                      </a:r>
                    </a:p>
                    <a:p>
                      <a:endParaRPr lang="nl-NL" sz="1000" dirty="0" smtClean="0"/>
                    </a:p>
                    <a:p>
                      <a:r>
                        <a:rPr lang="nl-NL" sz="1000" dirty="0" smtClean="0"/>
                        <a:t>1992-2012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1510 samples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l-NL" sz="1000" dirty="0" smtClean="0"/>
                        <a:t>1.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nl-NL" sz="1000" dirty="0" smtClean="0"/>
                        <a:t>Frequentie</a:t>
                      </a:r>
                      <a:r>
                        <a:rPr lang="nl-NL" sz="1000" baseline="0" dirty="0" smtClean="0"/>
                        <a:t> van CNB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nl-NL" sz="100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nl-NL" sz="1000" dirty="0" smtClean="0"/>
                        <a:t>2.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nl-NL" sz="1000" dirty="0" smtClean="0"/>
                        <a:t>Effectiviteit</a:t>
                      </a:r>
                      <a:r>
                        <a:rPr lang="nl-NL" sz="1000" baseline="0" dirty="0" smtClean="0"/>
                        <a:t> van </a:t>
                      </a:r>
                      <a:r>
                        <a:rPr lang="nl-NL" sz="1000" dirty="0" smtClean="0"/>
                        <a:t> CNB</a:t>
                      </a:r>
                      <a:r>
                        <a:rPr lang="nl-NL" sz="1000" baseline="0" dirty="0"/>
                        <a:t> </a:t>
                      </a:r>
                      <a:r>
                        <a:rPr lang="nl-NL" sz="1000" baseline="0" dirty="0" smtClean="0"/>
                        <a:t>versus SEB </a:t>
                      </a:r>
                      <a:endParaRPr lang="nl-NL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000" baseline="0" dirty="0" smtClean="0"/>
                        <a:t>1.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000" baseline="0" dirty="0" smtClean="0"/>
                        <a:t>Frequentie van </a:t>
                      </a:r>
                      <a:r>
                        <a:rPr lang="nl-NL" sz="1000" dirty="0" smtClean="0"/>
                        <a:t>CNB: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 smtClean="0"/>
                        <a:t>1992: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2.1 %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 smtClean="0"/>
                        <a:t>2012: 20.3 %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2.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dirty="0" err="1" smtClean="0"/>
                        <a:t>Definitieve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diagnose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 smtClean="0"/>
                        <a:t>CNB 91.7%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 smtClean="0"/>
                        <a:t>SEB 97.3%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dirty="0" err="1" smtClean="0"/>
                        <a:t>Onzekere</a:t>
                      </a:r>
                      <a:r>
                        <a:rPr lang="en-US" sz="1000" dirty="0" smtClean="0"/>
                        <a:t> diagnose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b="1" dirty="0" smtClean="0"/>
                        <a:t>CNB 8.3% (n=19)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 smtClean="0"/>
                        <a:t>SEB 2.8%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/>
                        <a:t>8/19 SEB after CNB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baseline="0" dirty="0" smtClean="0"/>
                        <a:t>2 </a:t>
                      </a:r>
                      <a:r>
                        <a:rPr lang="en-US" sz="1000" baseline="0" dirty="0" err="1" smtClean="0"/>
                        <a:t>reactief</a:t>
                      </a:r>
                      <a:endParaRPr lang="en-US" sz="1000" baseline="0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baseline="0" dirty="0" smtClean="0"/>
                        <a:t>6 </a:t>
                      </a:r>
                      <a:r>
                        <a:rPr lang="en-US" sz="1000" baseline="0" dirty="0" err="1" smtClean="0"/>
                        <a:t>lymfoom</a:t>
                      </a:r>
                      <a:endParaRPr lang="en-US" sz="1000" baseline="0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baseline="0" dirty="0" err="1" smtClean="0"/>
                        <a:t>Overige</a:t>
                      </a:r>
                      <a:r>
                        <a:rPr lang="en-US" sz="1000" baseline="0" dirty="0" smtClean="0"/>
                        <a:t> 11?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 err="1" smtClean="0"/>
                        <a:t>Retrospectief</a:t>
                      </a:r>
                      <a:endParaRPr lang="en-US" sz="10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baseline="0" dirty="0" err="1" smtClean="0"/>
                        <a:t>Definitie</a:t>
                      </a:r>
                      <a:r>
                        <a:rPr lang="en-US" sz="1000" baseline="0" dirty="0" smtClean="0"/>
                        <a:t> van </a:t>
                      </a:r>
                      <a:r>
                        <a:rPr lang="en-US" sz="1000" baseline="0" dirty="0" err="1" smtClean="0"/>
                        <a:t>onzekere</a:t>
                      </a:r>
                      <a:r>
                        <a:rPr lang="en-US" sz="1000" baseline="0" dirty="0" smtClean="0"/>
                        <a:t> diagnose?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/>
                        <a:t>B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hthoek 5"/>
          <p:cNvSpPr/>
          <p:nvPr/>
        </p:nvSpPr>
        <p:spPr>
          <a:xfrm>
            <a:off x="2267744" y="5949280"/>
            <a:ext cx="4572000" cy="5539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nl-NL" sz="1500" dirty="0" smtClean="0">
                <a:solidFill>
                  <a:schemeClr val="bg1">
                    <a:lumMod val="50000"/>
                  </a:schemeClr>
                </a:solidFill>
              </a:rPr>
              <a:t>CNB = </a:t>
            </a:r>
            <a:r>
              <a:rPr lang="nl-NL" sz="1500" dirty="0" err="1" smtClean="0">
                <a:solidFill>
                  <a:schemeClr val="bg1">
                    <a:lumMod val="50000"/>
                  </a:schemeClr>
                </a:solidFill>
              </a:rPr>
              <a:t>Core</a:t>
            </a:r>
            <a:r>
              <a:rPr lang="nl-NL" sz="15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500" dirty="0" err="1" smtClean="0">
                <a:solidFill>
                  <a:schemeClr val="bg1">
                    <a:lumMod val="50000"/>
                  </a:schemeClr>
                </a:solidFill>
              </a:rPr>
              <a:t>Needle</a:t>
            </a:r>
            <a:r>
              <a:rPr lang="nl-NL" sz="15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500" dirty="0" err="1" smtClean="0">
                <a:solidFill>
                  <a:schemeClr val="bg1">
                    <a:lumMod val="50000"/>
                  </a:schemeClr>
                </a:solidFill>
              </a:rPr>
              <a:t>Biopsy</a:t>
            </a:r>
            <a:r>
              <a:rPr lang="nl-NL" sz="1500" dirty="0" smtClean="0">
                <a:solidFill>
                  <a:schemeClr val="bg1">
                    <a:lumMod val="50000"/>
                  </a:schemeClr>
                </a:solidFill>
              </a:rPr>
              <a:t> = Histologie</a:t>
            </a:r>
          </a:p>
          <a:p>
            <a:pPr algn="ctr"/>
            <a:r>
              <a:rPr lang="nl-NL" sz="1500" dirty="0" smtClean="0">
                <a:solidFill>
                  <a:schemeClr val="bg1">
                    <a:lumMod val="50000"/>
                  </a:schemeClr>
                </a:solidFill>
              </a:rPr>
              <a:t>SEB = </a:t>
            </a:r>
            <a:r>
              <a:rPr lang="nl-NL" sz="1500" dirty="0" err="1" smtClean="0">
                <a:solidFill>
                  <a:schemeClr val="bg1">
                    <a:lumMod val="50000"/>
                  </a:schemeClr>
                </a:solidFill>
              </a:rPr>
              <a:t>Surgical</a:t>
            </a:r>
            <a:r>
              <a:rPr lang="nl-NL" sz="15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500" dirty="0" err="1" smtClean="0">
                <a:solidFill>
                  <a:schemeClr val="bg1">
                    <a:lumMod val="50000"/>
                  </a:schemeClr>
                </a:solidFill>
              </a:rPr>
              <a:t>Excisional</a:t>
            </a:r>
            <a:r>
              <a:rPr lang="nl-NL" sz="15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500" dirty="0" err="1" smtClean="0">
                <a:solidFill>
                  <a:schemeClr val="bg1">
                    <a:lumMod val="50000"/>
                  </a:schemeClr>
                </a:solidFill>
              </a:rPr>
              <a:t>Biopsy</a:t>
            </a:r>
            <a:r>
              <a:rPr lang="nl-NL" sz="1500" dirty="0" smtClean="0">
                <a:solidFill>
                  <a:schemeClr val="bg1">
                    <a:lumMod val="50000"/>
                  </a:schemeClr>
                </a:solidFill>
              </a:rPr>
              <a:t> = Histologie</a:t>
            </a:r>
            <a:endParaRPr lang="nl-NL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Tijdelijke aanduiding voor inhoud 4" descr="Schermafbeelding 2018-04-02 om 10.28.3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13" b="3647"/>
          <a:stretch/>
        </p:blipFill>
        <p:spPr>
          <a:xfrm>
            <a:off x="251520" y="188640"/>
            <a:ext cx="6048672" cy="1017086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4355976" y="1844824"/>
            <a:ext cx="4464496" cy="396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59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Zwart .thmx</Template>
  <TotalTime>5535</TotalTime>
  <Words>2539</Words>
  <Application>Microsoft Macintosh PowerPoint</Application>
  <PresentationFormat>Diavoorstelling (4:3)</PresentationFormat>
  <Paragraphs>939</Paragraphs>
  <Slides>22</Slides>
  <Notes>18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Original publications</vt:lpstr>
      <vt:lpstr>PowerPoint-presentatie</vt:lpstr>
      <vt:lpstr>Abstract only</vt:lpstr>
    </vt:vector>
  </TitlesOfParts>
  <Company>OLVG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Vitamine D</dc:title>
  <dc:creator>Fleur van der Valk</dc:creator>
  <cp:lastModifiedBy>Fleurtje van der Valk</cp:lastModifiedBy>
  <cp:revision>447</cp:revision>
  <dcterms:created xsi:type="dcterms:W3CDTF">2018-01-17T12:50:21Z</dcterms:created>
  <dcterms:modified xsi:type="dcterms:W3CDTF">2018-06-05T10:48:15Z</dcterms:modified>
</cp:coreProperties>
</file>